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7"/>
  </p:notesMasterIdLst>
  <p:sldIdLst>
    <p:sldId id="286" r:id="rId2"/>
    <p:sldId id="362" r:id="rId3"/>
    <p:sldId id="363" r:id="rId4"/>
    <p:sldId id="327" r:id="rId5"/>
    <p:sldId id="325" r:id="rId6"/>
    <p:sldId id="374" r:id="rId7"/>
    <p:sldId id="330" r:id="rId8"/>
    <p:sldId id="324" r:id="rId9"/>
    <p:sldId id="329" r:id="rId10"/>
    <p:sldId id="331" r:id="rId11"/>
    <p:sldId id="353" r:id="rId12"/>
    <p:sldId id="364" r:id="rId13"/>
    <p:sldId id="335" r:id="rId14"/>
    <p:sldId id="365" r:id="rId15"/>
    <p:sldId id="341" r:id="rId16"/>
    <p:sldId id="366" r:id="rId17"/>
    <p:sldId id="367" r:id="rId18"/>
    <p:sldId id="368" r:id="rId19"/>
    <p:sldId id="369" r:id="rId20"/>
    <p:sldId id="370" r:id="rId21"/>
    <p:sldId id="371" r:id="rId22"/>
    <p:sldId id="348" r:id="rId23"/>
    <p:sldId id="372" r:id="rId24"/>
    <p:sldId id="334" r:id="rId25"/>
    <p:sldId id="357" r:id="rId26"/>
    <p:sldId id="352" r:id="rId27"/>
    <p:sldId id="359" r:id="rId28"/>
    <p:sldId id="360" r:id="rId29"/>
    <p:sldId id="354" r:id="rId30"/>
    <p:sldId id="373" r:id="rId31"/>
    <p:sldId id="299" r:id="rId32"/>
    <p:sldId id="301" r:id="rId33"/>
    <p:sldId id="355" r:id="rId34"/>
    <p:sldId id="356" r:id="rId35"/>
    <p:sldId id="361" r:id="rId36"/>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9" autoAdjust="0"/>
    <p:restoredTop sz="76603" autoAdjust="0"/>
  </p:normalViewPr>
  <p:slideViewPr>
    <p:cSldViewPr>
      <p:cViewPr varScale="1">
        <p:scale>
          <a:sx n="55" d="100"/>
          <a:sy n="55" d="100"/>
        </p:scale>
        <p:origin x="-882" y="-78"/>
      </p:cViewPr>
      <p:guideLst>
        <p:guide orient="horz" pos="3249"/>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7.xml"/><Relationship Id="rId1" Type="http://schemas.openxmlformats.org/officeDocument/2006/relationships/slide" Target="slides/slide16.xml"/><Relationship Id="rId5" Type="http://schemas.openxmlformats.org/officeDocument/2006/relationships/slide" Target="slides/slide22.xml"/><Relationship Id="rId4"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pt-BR"/>
          </a:p>
        </p:txBody>
      </p:sp>
      <p:sp>
        <p:nvSpPr>
          <p:cNvPr id="1218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endParaRPr lang="pt-BR"/>
          </a:p>
        </p:txBody>
      </p:sp>
      <p:sp>
        <p:nvSpPr>
          <p:cNvPr id="389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1218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pt-BR"/>
          </a:p>
        </p:txBody>
      </p:sp>
      <p:sp>
        <p:nvSpPr>
          <p:cNvPr id="1218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567C797F-293F-4DB5-B8F2-7F1C2F3CA751}"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hon.ch/Library/Theme/Allergy/Glossary/type3.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hon.ch/Library/Theme/Allergy/Glossary/abpa.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ABF1BB9-C1CC-44BD-AE96-A0C521249765}" type="slidenum">
              <a:rPr lang="pt-BR"/>
              <a:pPr/>
              <a:t>5</a:t>
            </a:fld>
            <a:endParaRPr lang="pt-B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285AD7F-26C3-406E-ADA4-ACA4101A65DB}" type="slidenum">
              <a:rPr lang="pt-BR"/>
              <a:pPr/>
              <a:t>18</a:t>
            </a:fld>
            <a:endParaRPr lang="pt-B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pt-BR" smtClean="0"/>
              <a:t>Complexo Pênfigo</a:t>
            </a:r>
          </a:p>
          <a:p>
            <a:pPr lvl="1" eaLnBrk="1" hangingPunct="1">
              <a:buFontTx/>
              <a:buChar char="•"/>
            </a:pPr>
            <a:r>
              <a:rPr lang="pt-BR" smtClean="0"/>
              <a:t>Formas </a:t>
            </a:r>
          </a:p>
          <a:p>
            <a:pPr lvl="2" eaLnBrk="1" hangingPunct="1">
              <a:buFontTx/>
              <a:buChar char="•"/>
            </a:pPr>
            <a:r>
              <a:rPr lang="pt-BR" smtClean="0"/>
              <a:t>Pênfigo Vulgar</a:t>
            </a:r>
          </a:p>
          <a:p>
            <a:pPr lvl="3" eaLnBrk="1" hangingPunct="1">
              <a:buFontTx/>
              <a:buChar char="•"/>
            </a:pPr>
            <a:r>
              <a:rPr lang="pt-BR" smtClean="0"/>
              <a:t>Rara e descrita em cães e gatos, com ulcerações principalmente nas mucosas</a:t>
            </a:r>
          </a:p>
          <a:p>
            <a:pPr lvl="3" eaLnBrk="1" hangingPunct="1">
              <a:buFontTx/>
              <a:buChar char="•"/>
            </a:pPr>
            <a:r>
              <a:rPr lang="pt-BR" smtClean="0"/>
              <a:t>Também com caráter inflamatório mais intenso nos caninos</a:t>
            </a:r>
          </a:p>
          <a:p>
            <a:pPr lvl="2" eaLnBrk="1" hangingPunct="1">
              <a:buFontTx/>
              <a:buChar char="•"/>
            </a:pPr>
            <a:r>
              <a:rPr lang="pt-BR" smtClean="0"/>
              <a:t>Pênfigo Vegetante</a:t>
            </a:r>
          </a:p>
          <a:p>
            <a:pPr lvl="3" eaLnBrk="1" hangingPunct="1">
              <a:buFontTx/>
              <a:buChar char="•"/>
            </a:pPr>
            <a:r>
              <a:rPr lang="pt-BR" smtClean="0"/>
              <a:t>Variante do PV, cuja existência é controversa em veterinária</a:t>
            </a:r>
          </a:p>
          <a:p>
            <a:pPr eaLnBrk="1" hangingPunct="1"/>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EB1AB0A-97B4-400D-AA1A-6B0D75D58783}" type="slidenum">
              <a:rPr lang="pt-BR"/>
              <a:pPr/>
              <a:t>19</a:t>
            </a:fld>
            <a:endParaRPr lang="pt-B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pt-BR" smtClean="0"/>
              <a:t>Complexo Pênfigo</a:t>
            </a:r>
          </a:p>
          <a:p>
            <a:pPr lvl="1" eaLnBrk="1" hangingPunct="1">
              <a:buFontTx/>
              <a:buChar char="•"/>
            </a:pPr>
            <a:r>
              <a:rPr lang="pt-BR" smtClean="0"/>
              <a:t>Formas </a:t>
            </a:r>
          </a:p>
          <a:p>
            <a:pPr lvl="2" eaLnBrk="1" hangingPunct="1">
              <a:buFontTx/>
              <a:buChar char="•"/>
            </a:pPr>
            <a:r>
              <a:rPr lang="pt-BR" smtClean="0"/>
              <a:t>Pênfigo Vulgar</a:t>
            </a:r>
          </a:p>
          <a:p>
            <a:pPr lvl="3" eaLnBrk="1" hangingPunct="1">
              <a:buFontTx/>
              <a:buChar char="•"/>
            </a:pPr>
            <a:r>
              <a:rPr lang="pt-BR" smtClean="0"/>
              <a:t>Rara e descrita em cães e gatos, com ulcerações principalmente nas mucosas</a:t>
            </a:r>
          </a:p>
          <a:p>
            <a:pPr lvl="3" eaLnBrk="1" hangingPunct="1">
              <a:buFontTx/>
              <a:buChar char="•"/>
            </a:pPr>
            <a:r>
              <a:rPr lang="pt-BR" smtClean="0"/>
              <a:t>Também com caráter inflamatório mais intenso nos caninos</a:t>
            </a:r>
          </a:p>
          <a:p>
            <a:pPr lvl="2" eaLnBrk="1" hangingPunct="1">
              <a:buFontTx/>
              <a:buChar char="•"/>
            </a:pPr>
            <a:r>
              <a:rPr lang="pt-BR" smtClean="0"/>
              <a:t>Pênfigo Vegetante</a:t>
            </a:r>
          </a:p>
          <a:p>
            <a:pPr lvl="3" eaLnBrk="1" hangingPunct="1">
              <a:buFontTx/>
              <a:buChar char="•"/>
            </a:pPr>
            <a:r>
              <a:rPr lang="pt-BR" smtClean="0"/>
              <a:t>Variante do PV, cuja existência é controversa em veterinária</a:t>
            </a:r>
          </a:p>
          <a:p>
            <a:pPr eaLnBrk="1" hangingPunct="1"/>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8A22735-5FBF-4D83-8E2D-E6841362B18A}" type="slidenum">
              <a:rPr lang="pt-BR"/>
              <a:pPr/>
              <a:t>20</a:t>
            </a:fld>
            <a:endParaRPr lang="pt-B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pt-BR" smtClean="0"/>
              <a:t>Penfigóide Bolhoso</a:t>
            </a:r>
          </a:p>
          <a:p>
            <a:pPr lvl="1" eaLnBrk="1" hangingPunct="1">
              <a:buFontTx/>
              <a:buChar char="•"/>
            </a:pPr>
            <a:r>
              <a:rPr lang="pt-BR" smtClean="0"/>
              <a:t>Comum em humanos</a:t>
            </a:r>
          </a:p>
          <a:p>
            <a:pPr lvl="1" eaLnBrk="1" hangingPunct="1">
              <a:buFontTx/>
              <a:buChar char="•"/>
            </a:pPr>
            <a:r>
              <a:rPr lang="pt-BR" smtClean="0"/>
              <a:t>Rara em animais: gato, cão eqüinos, felinos, mini-suínos</a:t>
            </a:r>
          </a:p>
          <a:p>
            <a:pPr eaLnBrk="1" hangingPunct="1">
              <a:buFontTx/>
              <a:buChar char="•"/>
            </a:pPr>
            <a:r>
              <a:rPr lang="pt-BR" smtClean="0"/>
              <a:t>Bolhas grandes subepidérmicas e por isso mais duradouras que as do pênfigo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5816CD8-8F25-4D52-BECE-34094C729308}" type="slidenum">
              <a:rPr lang="pt-BR"/>
              <a:pPr/>
              <a:t>21</a:t>
            </a:fld>
            <a:endParaRPr lang="pt-B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pt-BR" smtClean="0"/>
              <a:t>Anticorpos contra BPAG1 ou 2 se ligam às célula e induzem a fixação do complemento</a:t>
            </a:r>
          </a:p>
          <a:p>
            <a:pPr eaLnBrk="1" hangingPunct="1">
              <a:buFontTx/>
              <a:buChar char="•"/>
            </a:pPr>
            <a:r>
              <a:rPr lang="pt-BR" smtClean="0"/>
              <a:t>Os imunocomplexos e fragmentos do complemento atraem neutrófilos e os restos de Ag ativam mastócitos, que por sua vez degranulam e atraem eosinófilos</a:t>
            </a:r>
          </a:p>
          <a:p>
            <a:pPr eaLnBrk="1" hangingPunct="1">
              <a:buFontTx/>
              <a:buChar char="•"/>
            </a:pPr>
            <a:r>
              <a:rPr lang="pt-BR" smtClean="0"/>
              <a:t>Se instala um processo inflamatório eu induz a destruição da JDE</a:t>
            </a:r>
          </a:p>
          <a:p>
            <a:pPr eaLnBrk="1" hangingPunct="1">
              <a:buFontTx/>
              <a:buChar char="•"/>
            </a:pPr>
            <a:r>
              <a:rPr lang="pt-BR" smtClean="0"/>
              <a:t>Linfócitos atraído ajudam a perpetuar a lesão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54F0E14-AACD-41D2-9CAE-1987898B3D75}" type="slidenum">
              <a:rPr lang="pt-BR"/>
              <a:pPr/>
              <a:t>22</a:t>
            </a:fld>
            <a:endParaRPr lang="pt-B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a:ln/>
        </p:spPr>
        <p:txBody>
          <a:bodyPr/>
          <a:lstStyle/>
          <a:p>
            <a:pPr eaLnBrk="1" hangingPunct="1">
              <a:lnSpc>
                <a:spcPct val="150000"/>
              </a:lnSpc>
              <a:buFontTx/>
              <a:buChar char="•"/>
            </a:pPr>
            <a:r>
              <a:rPr lang="pt-BR" smtClean="0"/>
              <a:t>Também é na epiderme que são encontrados os complexos juncionais mais característicos da pele:</a:t>
            </a:r>
          </a:p>
          <a:p>
            <a:pPr lvl="1" eaLnBrk="1" hangingPunct="1">
              <a:lnSpc>
                <a:spcPct val="150000"/>
              </a:lnSpc>
              <a:buFontTx/>
              <a:buChar char="•"/>
            </a:pPr>
            <a:r>
              <a:rPr lang="pt-BR" smtClean="0"/>
              <a:t>Junção dermo-epidérmica (JDE):Junção célula-matriz</a:t>
            </a:r>
          </a:p>
          <a:p>
            <a:pPr lvl="1" eaLnBrk="1" hangingPunct="1">
              <a:lnSpc>
                <a:spcPct val="150000"/>
              </a:lnSpc>
              <a:buFontTx/>
              <a:buChar char="•"/>
            </a:pPr>
            <a:r>
              <a:rPr lang="pt-BR" smtClean="0"/>
              <a:t>Complexos juncionais em células suprabasais: Junção célula-célula</a:t>
            </a:r>
          </a:p>
          <a:p>
            <a:pPr eaLnBrk="1" hangingPunct="1">
              <a:buFontTx/>
              <a:buChar char="•"/>
            </a:pPr>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63730BB-E91A-4B68-8C95-53AFB1C28311}" type="slidenum">
              <a:rPr lang="pt-BR"/>
              <a:pPr/>
              <a:t>24</a:t>
            </a:fld>
            <a:endParaRPr lang="pt-B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pt-BR" sz="1000" b="1" smtClean="0"/>
              <a:t>Arthus Reaction </a:t>
            </a:r>
            <a:r>
              <a:rPr lang="pt-BR" sz="1000" smtClean="0"/>
              <a:t>Local inflammatory response due to deposition of immune complexes in tissues. One type of </a:t>
            </a:r>
            <a:r>
              <a:rPr lang="pt-BR" sz="1000" b="1" smtClean="0">
                <a:hlinkClick r:id="rId3"/>
              </a:rPr>
              <a:t>Immune Complex Initiated Hypersensitivity </a:t>
            </a:r>
            <a:r>
              <a:rPr lang="pt-BR" sz="1000" smtClean="0"/>
              <a:t>(Type III) reactions. Allergic Bronchopulmonary Aspergillosis ( </a:t>
            </a:r>
            <a:r>
              <a:rPr lang="pt-BR" sz="1000" b="1" smtClean="0">
                <a:hlinkClick r:id="rId4"/>
              </a:rPr>
              <a:t>ABPA </a:t>
            </a:r>
            <a:r>
              <a:rPr lang="pt-BR" sz="1000" smtClean="0"/>
              <a:t>), Chronic obstructive pulmonary disease and Farmer's lung are examples of an arthus reaction. </a:t>
            </a:r>
          </a:p>
          <a:p>
            <a:pPr eaLnBrk="1" hangingPunct="1"/>
            <a:endParaRPr lang="pt-BR" sz="1000" smtClean="0"/>
          </a:p>
          <a:p>
            <a:pPr eaLnBrk="1" hangingPunct="1"/>
            <a:r>
              <a:rPr lang="pt-BR" sz="1000" smtClean="0"/>
              <a:t>The standard animal models of type III reactions are the local Arthus reaction and experimental serum sickness. In the </a:t>
            </a:r>
            <a:r>
              <a:rPr lang="pt-BR" sz="1000" b="1" smtClean="0"/>
              <a:t>Arthus reaction</a:t>
            </a:r>
            <a:r>
              <a:rPr lang="pt-BR" sz="1000" smtClean="0"/>
              <a:t> (typically a local skin reaction), animals are first hyperimmunized to induce large amounts of circulating IgG antibodies and then are given a small amount of antigen intradermally. The antigen precipitates with the excess IgG and activates complement, so that a highly inflammatory, edematous, painful local lesion rapidly appears (by 4 to 6 h) and may progress to a sterile abscess containing many polymorphonuclear cells, and then to tissue necrosis. A necrotizing vasculitis with occluded arteriolar lumina can be seen microscopically. No lag time precedes the reaction because antibody is present already.</a:t>
            </a:r>
          </a:p>
          <a:p>
            <a:pPr eaLnBrk="1" hangingPunct="1"/>
            <a:r>
              <a:rPr lang="pt-BR" sz="1000" smtClean="0"/>
              <a:t>In </a:t>
            </a:r>
            <a:r>
              <a:rPr lang="pt-BR" sz="1000" b="1" smtClean="0"/>
              <a:t>experimental serum sickness,</a:t>
            </a:r>
            <a:r>
              <a:rPr lang="pt-BR" sz="1000" smtClean="0"/>
              <a:t> a large amount of antigen is injected into a nonimmunized animal. After a lag time, antibody is produced; when the antibody reaches a critical level (10 to 14 days in humans), antigen-antibody complexes form and are deposited in endothelial vessels, where they produce widespread vascular injury characterized by the presence of polymorphonuclear leukocytes. When vasculitis occurs, a fall in serum complement can be detected, and antigen, antibody, and complement can be found in the areas of vasculitis. The antigen-antibody complexes, however, cannot induce injury by themselves, but rather require the presence of increased vascular permeability, such as occurs in IgE-mediated (type I) reactions and when complement is activated to enhance vascular deposition of the IC.</a:t>
            </a:r>
            <a:endParaRPr lang="pt-BR" sz="1000" b="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8952E70-1872-4B02-8265-89DE0FC30E27}" type="slidenum">
              <a:rPr lang="pt-BR"/>
              <a:pPr/>
              <a:t>25</a:t>
            </a:fld>
            <a:endParaRPr lang="pt-B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pt-BR" smtClean="0"/>
              <a:t>The prerequisite for the development of such disease is continued presence of soluble antigen and continuous production of antibody.</a:t>
            </a:r>
          </a:p>
          <a:p>
            <a:pPr eaLnBrk="1" hangingPunct="1"/>
            <a:r>
              <a:rPr lang="pt-BR" smtClean="0"/>
              <a:t> When there is slightly more antigen than antibody, the soluble complexes become deposited along endothelial cells. The reason for their deposition is not entirely clear; however, it is presumed that large complexes are removed by phagocytosis and very small complexes can easily pass through the cellular membrane, whereas complexes of intermediate size become trapped on the basement membrane of endothelial cells. These deposited immune complexes then activate the complement cascade. Complement fragments cleaved from precursor molecules in this cascade incite inflammatory cells and are also directly vasoactive. The end result is a vasculitis. There are a number of reasons for the continuous presence of antigen, including chronic persistent infections (due to viruses, bacteria, fungi, protozoa, or parasites) and certain neoplastic conditions, particularly lymphoreticular neoplasms. Drug administration can result in an animal mounting an antibody response to the drug. Chronic antigen exposure is possible with repository medications or if the drug is continually administered. Lastly, some animals respond to self antigens, which represent a source of chronic antigen. In many cases, the origin of the antigen cannot be determined and, therefore, the cause of the disease is unidentifiable. </a:t>
            </a:r>
          </a:p>
          <a:p>
            <a:pPr eaLnBrk="1" hangingPunct="1"/>
            <a:endParaRPr lang="pt-BR" smtClean="0"/>
          </a:p>
          <a:p>
            <a:pPr eaLnBrk="1" hangingPunct="1"/>
            <a:endParaRPr lang="pt-BR" smtClean="0"/>
          </a:p>
          <a:p>
            <a:pPr eaLnBrk="1" hangingPunct="1"/>
            <a:r>
              <a:rPr lang="pt-BR" smtClean="0"/>
              <a:t>Consequences of IC formation depend in part on the relative proportions of antigen and antibody in the IC.</a:t>
            </a:r>
          </a:p>
          <a:p>
            <a:pPr eaLnBrk="1" hangingPunct="1"/>
            <a:r>
              <a:rPr lang="pt-BR" smtClean="0"/>
              <a:t> With an excess of antibody, the ICs rapidly precipitate where the antigen is located (eg, within the joints in RA) or are phagocytosed by macrophages and thus do no harm. With a slight excess of antigen, the ICs tend to be more soluble and may cause systemic reactions by being deposited in various tissues.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D96A414-3E53-4A46-B1D6-F08BF7589528}" type="slidenum">
              <a:rPr lang="pt-BR"/>
              <a:pPr/>
              <a:t>26</a:t>
            </a:fld>
            <a:endParaRPr lang="pt-B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pt-BR" sz="1000"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1CF89DB-5C59-4203-9128-778767684DEA}" type="slidenum">
              <a:rPr lang="pt-BR"/>
              <a:pPr/>
              <a:t>27</a:t>
            </a:fld>
            <a:endParaRPr lang="pt-B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p:spPr>
        <p:txBody>
          <a:bodyPr/>
          <a:lstStyle/>
          <a:p>
            <a:pPr eaLnBrk="1" hangingPunct="1"/>
            <a:r>
              <a:rPr lang="pt-BR" smtClean="0"/>
              <a:t>Aumento da celularidade do tufo glomerular. </a:t>
            </a:r>
          </a:p>
          <a:p>
            <a:pPr eaLnBrk="1" hangingPunct="1"/>
            <a:r>
              <a:rPr lang="pt-BR" smtClean="0"/>
              <a:t>Foto da esquerda: HE, tufo muito celular.</a:t>
            </a:r>
          </a:p>
          <a:p>
            <a:pPr eaLnBrk="1" hangingPunct="1"/>
            <a:r>
              <a:rPr lang="pt-BR" smtClean="0"/>
              <a:t>Foto da direita: coloração de prata demonstra que não ocorreu espessamento da membrana da cápsula de Bowman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CA8F92-F85C-404F-8AE9-4EBC4D5732AA}" type="slidenum">
              <a:rPr lang="pt-BR"/>
              <a:pPr/>
              <a:t>28</a:t>
            </a:fld>
            <a:endParaRPr lang="pt-B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p:spPr>
        <p:txBody>
          <a:bodyPr/>
          <a:lstStyle/>
          <a:p>
            <a:pPr eaLnBrk="1" hangingPunct="1"/>
            <a:r>
              <a:rPr lang="pt-BR" smtClean="0"/>
              <a:t>Caracteriza-se por espessamento da membrana basal da cápsula de Bowman. Foto da esquerda.</a:t>
            </a:r>
          </a:p>
          <a:p>
            <a:pPr eaLnBrk="1" hangingPunct="1"/>
            <a:r>
              <a:rPr lang="pt-BR" smtClean="0"/>
              <a:t>Foto da direita demonstra deposição de imunocoplexos, pela técnica de imunofluorescência</a:t>
            </a:r>
          </a:p>
          <a:p>
            <a:pPr eaLnBrk="1" hangingPunct="1"/>
            <a:r>
              <a:rPr lang="pt-BR"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A67168D-5450-46CF-93B1-F9AF1BB49353}" type="slidenum">
              <a:rPr lang="pt-BR"/>
              <a:pPr/>
              <a:t>6</a:t>
            </a:fld>
            <a:endParaRPr lang="pt-B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554E36C-23B7-4A5F-971A-FDBCE26B1C96}" type="slidenum">
              <a:rPr lang="pt-BR"/>
              <a:pPr/>
              <a:t>29</a:t>
            </a:fld>
            <a:endParaRPr lang="pt-B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D8D14DB-9A68-466F-B91E-A25006815886}" type="slidenum">
              <a:rPr lang="pt-BR"/>
              <a:pPr/>
              <a:t>31</a:t>
            </a:fld>
            <a:endParaRPr lang="pt-B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4B17A04-E997-412C-B2BE-71181667A932}" type="slidenum">
              <a:rPr lang="pt-BR"/>
              <a:pPr/>
              <a:t>32</a:t>
            </a:fld>
            <a:endParaRPr lang="pt-B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F1FDD17-B8A3-46C6-89BD-EE3D0B43A852}" type="slidenum">
              <a:rPr lang="pt-BR"/>
              <a:pPr/>
              <a:t>10</a:t>
            </a:fld>
            <a:endParaRPr lang="pt-B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lnSpc>
                <a:spcPct val="80000"/>
              </a:lnSpc>
            </a:pPr>
            <a:r>
              <a:rPr lang="pt-BR" sz="800" smtClean="0"/>
              <a:t>*Inmunopatogénesis</a:t>
            </a:r>
          </a:p>
          <a:p>
            <a:pPr eaLnBrk="1" hangingPunct="1">
              <a:lnSpc>
                <a:spcPct val="80000"/>
              </a:lnSpc>
            </a:pPr>
            <a:r>
              <a:rPr lang="pt-BR" sz="800" smtClean="0"/>
              <a:t>Es difícil poder explicar por un mecanismo patogénico único, la enorme variedad de los aspectos patológicos que podemos encontrar11 . Se ha demostrado la participación tanto de mecanismos inmunológicos como no inmunológicos, existiendo además una predisposición personal a presentar la enfermedad, ya que sujetos sometidos a la misma exposición pueden o no desarrollarla12 .</a:t>
            </a:r>
          </a:p>
          <a:p>
            <a:pPr eaLnBrk="1" hangingPunct="1">
              <a:lnSpc>
                <a:spcPct val="80000"/>
              </a:lnSpc>
            </a:pPr>
            <a:r>
              <a:rPr lang="pt-BR" sz="800" smtClean="0"/>
              <a:t>Para que se desarrolle la inflamación pulmonar difusa que la caracteriza debe acontecer de forma sincronizada la inhalación del factor inductor (antígeno causal) y la presencia de uno o más factores promotores. Su conjunción será la responsable de la alveolitis (fig. 1).</a:t>
            </a:r>
          </a:p>
          <a:p>
            <a:pPr eaLnBrk="1" hangingPunct="1">
              <a:lnSpc>
                <a:spcPct val="80000"/>
              </a:lnSpc>
            </a:pPr>
            <a:r>
              <a:rPr lang="pt-BR" sz="800" smtClean="0"/>
              <a:t>Más tarde, en presencia de factores de regresión, las lesiones pueden recuperarse totalmente, mientras que por el contrario en presencia de los factores de progresión, la inflamación se mantiene y las lesiones pulmonares pueden evolucionar hacia la fibrosis pulmonar. Es por ello que, aunque el antecedente de la inhalación del agente causal, es esencial, no es suficiente para generar por sí solo las lesiones en ausencia de factores promotores (condiciones genéticas, factores ambientales o adquiridos).</a:t>
            </a:r>
          </a:p>
          <a:p>
            <a:pPr eaLnBrk="1" hangingPunct="1">
              <a:lnSpc>
                <a:spcPct val="80000"/>
              </a:lnSpc>
            </a:pPr>
            <a:r>
              <a:rPr lang="pt-BR" sz="800" smtClean="0"/>
              <a:t>Recientemente, se ha demostrado mediante técnicas de biología molecular, la existencia de una predisposición asociada al complejo principal de histocompatibilidad (CPH)13 .</a:t>
            </a:r>
          </a:p>
          <a:p>
            <a:pPr eaLnBrk="1" hangingPunct="1">
              <a:lnSpc>
                <a:spcPct val="80000"/>
              </a:lnSpc>
            </a:pPr>
            <a:r>
              <a:rPr lang="pt-BR" sz="800" smtClean="0"/>
              <a:t>El polvo orgánico responsable de la AAE contiene a menudo sustancias tóxicas, que poseen por ellas mismas efectos biológicos susceptibles de estar implicados en la agresión tisular (enzimas, endotoxinas, liberadores de histamina, mitógenos) y capaces de activar los macrófagos alveolares y el sistema de complemento. La formación de inmunocomplejos se reconoce como el mecanismo de mayor importancia en la AAE.</a:t>
            </a:r>
          </a:p>
          <a:p>
            <a:pPr eaLnBrk="1" hangingPunct="1">
              <a:lnSpc>
                <a:spcPct val="80000"/>
              </a:lnSpc>
            </a:pPr>
            <a:r>
              <a:rPr lang="pt-BR" sz="800" smtClean="0"/>
              <a:t>El intervalo entre la exposición y el desarrollo de los síntomas, la presencia de tasas elevadas de anticuerpos precipitantes frente al antígeno incriminado, y las cifras elevadas de inmunoglobulinas y de la fracción del complemento en el lavado broncoalveolar apoyan esta tesis. Los inmunocomplejos son capaces de activar las células inflamatorias e inducir la secreción de citocinas (factor de necrosis tumoral [TNF] IL-1) que desempeñan una importante función en las lesiones observadas. Los anticuerpos anti-TNF inhiben las lesiones tisulares provocadas por los inmunocomplejos14 .</a:t>
            </a:r>
          </a:p>
          <a:p>
            <a:pPr eaLnBrk="1" hangingPunct="1">
              <a:lnSpc>
                <a:spcPct val="80000"/>
              </a:lnSpc>
            </a:pPr>
            <a:r>
              <a:rPr lang="pt-BR" sz="800" smtClean="0"/>
              <a:t>La AAE se caracteriza fundamentalmente por la proliferación de CD8 + (linfocitos citotóxicos) y por la extraordinaria producción de anticuerpos, especialmente IgG (aunque también puede encontrarse precipitinas IgA e IgM). Esto se debe probablemente a la proliferación de células plasmáticas estimulada por linfocitos Th1 CD4 + . Ambas vías se inician después de que las partículas inhaladas cargadas de antígeno sean ingeridas por los macrófagos. Por desgracia, muchos de los detalles de esta interacción celular permanecen todavía oscuros.</a:t>
            </a:r>
          </a:p>
          <a:p>
            <a:pPr eaLnBrk="1" hangingPunct="1">
              <a:lnSpc>
                <a:spcPct val="80000"/>
              </a:lnSpc>
            </a:pPr>
            <a:r>
              <a:rPr lang="pt-BR" sz="800" smtClean="0"/>
              <a:t>Gran parte de la información se ha obtenido de estudios realizados en modelos animales, confirmados en ocasiones por los resultados en el lavado broncoalveolar (LBA) o de la biopsia efectuada.</a:t>
            </a:r>
          </a:p>
          <a:p>
            <a:pPr eaLnBrk="1" hangingPunct="1">
              <a:lnSpc>
                <a:spcPct val="80000"/>
              </a:lnSpc>
            </a:pPr>
            <a:r>
              <a:rPr lang="pt-BR" sz="800" smtClean="0"/>
              <a:t>Una de las principales dificultades se plantea al intentar explicar por qué entre los individuos con una misma exposición sólo desarrollan la enfermedad el 1 %. Los pacientes que desarrollan la enfermedad tienen una mayor producción de TNF-α (citocinas del macrófago) y expresan en el alelo </a:t>
            </a:r>
            <a:r>
              <a:rPr lang="pt-BR" sz="800" i="1" smtClean="0"/>
              <a:t>TNF*A2</a:t>
            </a:r>
            <a:r>
              <a:rPr lang="pt-BR" sz="800" smtClean="0"/>
              <a:t> un genotipo asociado con la elevada producción de TNF-α 15,16 .</a:t>
            </a:r>
          </a:p>
          <a:p>
            <a:pPr eaLnBrk="1" hangingPunct="1">
              <a:lnSpc>
                <a:spcPct val="80000"/>
              </a:lnSpc>
            </a:pPr>
            <a:r>
              <a:rPr lang="pt-BR" sz="800" smtClean="0"/>
              <a:t>Se describen tres fases:</a:t>
            </a:r>
          </a:p>
          <a:p>
            <a:pPr eaLnBrk="1" hangingPunct="1">
              <a:lnSpc>
                <a:spcPct val="80000"/>
              </a:lnSpc>
            </a:pPr>
            <a:r>
              <a:rPr lang="pt-BR" sz="800" smtClean="0"/>
              <a:t>1. Fase aguda, con una respuesta de macrófagos y linfocitos. En contraste con las reacciones alérgicas mediadas por IgE, la eosinofilia es rara. Los linfocitos Th CD4 + incrementan el interferón γ (IFN-γ ) y activan los macrófagos. Las citocinas resultantes de dicha activación, IL-1 y TNF-α , causan fiebre y otras reacciones propias de esta fase. El aumento de células CD4 + Th1 aparece en el líquido del LBA poco después de la exposición, pero en muchos casos los CD8 + predominan más tarde, en contraposición a otras entidades como la sarcoidosis.</a:t>
            </a:r>
          </a:p>
          <a:p>
            <a:pPr eaLnBrk="1" hangingPunct="1">
              <a:lnSpc>
                <a:spcPct val="80000"/>
              </a:lnSpc>
            </a:pPr>
            <a:r>
              <a:rPr lang="pt-BR" sz="800" smtClean="0"/>
              <a:t>2. Fase subaguda, de formación de granulomas. La proteína inflamatoria del macrófago (MIP-1α ) se estimula su transformación en células epitelioides y multinucleares gigantes.</a:t>
            </a:r>
          </a:p>
          <a:p>
            <a:pPr eaLnBrk="1" hangingPunct="1">
              <a:lnSpc>
                <a:spcPct val="80000"/>
              </a:lnSpc>
            </a:pPr>
            <a:r>
              <a:rPr lang="pt-BR" sz="800" smtClean="0"/>
              <a:t>3. Fase crónica o de fibrosis, con formación de colágeno por miofibroblastos e incremento de células mastoides.</a:t>
            </a:r>
          </a:p>
          <a:p>
            <a:pPr eaLnBrk="1" hangingPunct="1">
              <a:lnSpc>
                <a:spcPct val="80000"/>
              </a:lnSpc>
            </a:pPr>
            <a:endParaRPr lang="pt-BR" sz="8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C062E6B-D30E-4866-B2F0-5C6BE2E1FAF8}" type="slidenum">
              <a:rPr lang="pt-BR"/>
              <a:pPr/>
              <a:t>11</a:t>
            </a:fld>
            <a:endParaRPr lang="pt-B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8FA4601-67B4-495C-BF1A-61DC57DF8CD5}" type="slidenum">
              <a:rPr lang="pt-BR"/>
              <a:pPr/>
              <a:t>13</a:t>
            </a:fld>
            <a:endParaRPr lang="pt-B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AB6EA68-BC16-4462-8559-10E91FFF284E}" type="slidenum">
              <a:rPr lang="pt-BR"/>
              <a:pPr/>
              <a:t>14</a:t>
            </a:fld>
            <a:endParaRPr lang="pt-B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5DE8BE3-7603-456B-8960-D7D9B4704ECF}" type="slidenum">
              <a:rPr lang="pt-BR"/>
              <a:pPr/>
              <a:t>15</a:t>
            </a:fld>
            <a:endParaRPr lang="pt-B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4F4F491-019C-4553-BBF0-0D7DF48D16F5}" type="slidenum">
              <a:rPr lang="pt-BR"/>
              <a:pPr/>
              <a:t>16</a:t>
            </a:fld>
            <a:endParaRPr lang="pt-B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pt-BR" smtClean="0"/>
              <a:t>Complexo Pênfigo</a:t>
            </a:r>
          </a:p>
          <a:p>
            <a:pPr lvl="1" eaLnBrk="1" hangingPunct="1">
              <a:buFontTx/>
              <a:buChar char="•"/>
            </a:pPr>
            <a:r>
              <a:rPr lang="pt-BR" smtClean="0"/>
              <a:t>São doenças que assumem apresentações diferentes cada uma com suas particularidades</a:t>
            </a:r>
          </a:p>
          <a:p>
            <a:pPr lvl="1" eaLnBrk="1" hangingPunct="1">
              <a:buFontTx/>
              <a:buChar char="•"/>
            </a:pPr>
            <a:r>
              <a:rPr lang="pt-BR" smtClean="0"/>
              <a:t>Em veterinária existe ainda bastante controvérsia sobre a ocorrência de algumas dessas formas da doença</a:t>
            </a:r>
          </a:p>
          <a:p>
            <a:pPr lvl="1" eaLnBrk="1" hangingPunct="1">
              <a:buFontTx/>
              <a:buChar char="•"/>
            </a:pPr>
            <a:r>
              <a:rPr lang="pt-BR" smtClean="0"/>
              <a:t>Formas </a:t>
            </a:r>
          </a:p>
          <a:p>
            <a:pPr lvl="2" eaLnBrk="1" hangingPunct="1">
              <a:buFontTx/>
              <a:buChar char="•"/>
            </a:pPr>
            <a:r>
              <a:rPr lang="pt-BR" smtClean="0"/>
              <a:t>Pênfigo Foliáceo:</a:t>
            </a:r>
          </a:p>
          <a:p>
            <a:pPr lvl="3" eaLnBrk="1" hangingPunct="1">
              <a:buFontTx/>
              <a:buChar char="•"/>
            </a:pPr>
            <a:r>
              <a:rPr lang="pt-BR" smtClean="0"/>
              <a:t>Dermatite exfoliativa superficial</a:t>
            </a:r>
          </a:p>
          <a:p>
            <a:pPr lvl="3" eaLnBrk="1" hangingPunct="1">
              <a:buFontTx/>
              <a:buChar char="•"/>
            </a:pPr>
            <a:r>
              <a:rPr lang="pt-BR" smtClean="0"/>
              <a:t>Pústulas subepidérmicas ou intragranulares rasas</a:t>
            </a:r>
          </a:p>
          <a:p>
            <a:pPr lvl="3" eaLnBrk="1" hangingPunct="1">
              <a:buFontTx/>
              <a:buChar char="•"/>
            </a:pPr>
            <a:r>
              <a:rPr lang="pt-BR" smtClean="0"/>
              <a:t>Humanos menos inflamação</a:t>
            </a:r>
          </a:p>
          <a:p>
            <a:pPr lvl="2" eaLnBrk="1" hangingPunct="1">
              <a:buFontTx/>
              <a:buChar char="•"/>
            </a:pPr>
            <a:r>
              <a:rPr lang="pt-BR" smtClean="0"/>
              <a:t>Pênfigo Eritematoso</a:t>
            </a:r>
          </a:p>
          <a:p>
            <a:pPr lvl="3" eaLnBrk="1" hangingPunct="1">
              <a:buFontTx/>
              <a:buChar char="•"/>
            </a:pPr>
            <a:r>
              <a:rPr lang="pt-BR" smtClean="0"/>
              <a:t>Cão e gato e doença intermediária entre o o PF e o LED (Carlotti)</a:t>
            </a:r>
          </a:p>
          <a:p>
            <a:pPr eaLnBrk="1" hangingPunct="1"/>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7B10808-510B-40FF-8C8A-04397732CF84}" type="slidenum">
              <a:rPr lang="pt-BR"/>
              <a:pPr/>
              <a:t>17</a:t>
            </a:fld>
            <a:endParaRPr lang="pt-B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pt-BR" smtClean="0"/>
              <a:t>Complexo Pênfigo</a:t>
            </a:r>
          </a:p>
          <a:p>
            <a:pPr lvl="1" eaLnBrk="1" hangingPunct="1">
              <a:buFontTx/>
              <a:buChar char="•"/>
            </a:pPr>
            <a:r>
              <a:rPr lang="pt-BR" smtClean="0"/>
              <a:t>São doenças que assumem apresentações diferentes cada uma com suas particularidades</a:t>
            </a:r>
          </a:p>
          <a:p>
            <a:pPr lvl="1" eaLnBrk="1" hangingPunct="1">
              <a:buFontTx/>
              <a:buChar char="•"/>
            </a:pPr>
            <a:r>
              <a:rPr lang="pt-BR" smtClean="0"/>
              <a:t>Em veterinária existe ainda bastante controvérsia sobre a ocorrência de algumas dessas formas da doença</a:t>
            </a:r>
          </a:p>
          <a:p>
            <a:pPr lvl="1" eaLnBrk="1" hangingPunct="1">
              <a:buFontTx/>
              <a:buChar char="•"/>
            </a:pPr>
            <a:r>
              <a:rPr lang="pt-BR" smtClean="0"/>
              <a:t>Formas </a:t>
            </a:r>
          </a:p>
          <a:p>
            <a:pPr lvl="2" eaLnBrk="1" hangingPunct="1">
              <a:buFontTx/>
              <a:buChar char="•"/>
            </a:pPr>
            <a:r>
              <a:rPr lang="pt-BR" smtClean="0"/>
              <a:t>Pênfigo Foliáceo:</a:t>
            </a:r>
          </a:p>
          <a:p>
            <a:pPr lvl="3" eaLnBrk="1" hangingPunct="1">
              <a:buFontTx/>
              <a:buChar char="•"/>
            </a:pPr>
            <a:r>
              <a:rPr lang="pt-BR" smtClean="0"/>
              <a:t>Dermatite exfoliativa superficial</a:t>
            </a:r>
          </a:p>
          <a:p>
            <a:pPr lvl="3" eaLnBrk="1" hangingPunct="1">
              <a:buFontTx/>
              <a:buChar char="•"/>
            </a:pPr>
            <a:r>
              <a:rPr lang="pt-BR" smtClean="0"/>
              <a:t>Pústulas subepidérmicas ou intragranulares rasas</a:t>
            </a:r>
          </a:p>
          <a:p>
            <a:pPr lvl="3" eaLnBrk="1" hangingPunct="1">
              <a:buFontTx/>
              <a:buChar char="•"/>
            </a:pPr>
            <a:r>
              <a:rPr lang="pt-BR" smtClean="0"/>
              <a:t>Humanos menos inflamação</a:t>
            </a:r>
          </a:p>
          <a:p>
            <a:pPr lvl="2" eaLnBrk="1" hangingPunct="1">
              <a:buFontTx/>
              <a:buChar char="•"/>
            </a:pPr>
            <a:r>
              <a:rPr lang="pt-BR" smtClean="0"/>
              <a:t>Pênfigo Eritematoso</a:t>
            </a:r>
          </a:p>
          <a:p>
            <a:pPr lvl="3" eaLnBrk="1" hangingPunct="1">
              <a:buFontTx/>
              <a:buChar char="•"/>
            </a:pPr>
            <a:r>
              <a:rPr lang="pt-BR" smtClean="0"/>
              <a:t>Cão e gato e doença intermediária entre o o PF e o LED (Carlotti)</a:t>
            </a:r>
          </a:p>
          <a:p>
            <a:pPr eaLnBrk="1" hangingPunct="1"/>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pt-B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t-B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t-B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t-B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t-B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t-B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t-B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t-B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pt-B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pt-B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pt-B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pt-B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pt-B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pt-B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pt-B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t-B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pt-B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t-BR"/>
            </a:p>
          </p:txBody>
        </p:sp>
      </p:grpSp>
      <p:sp>
        <p:nvSpPr>
          <p:cNvPr id="157717" name="Rectangle 21"/>
          <p:cNvSpPr>
            <a:spLocks noGrp="1" noChangeArrowheads="1"/>
          </p:cNvSpPr>
          <p:nvPr>
            <p:ph type="ctrTitle" sz="quarter"/>
          </p:nvPr>
        </p:nvSpPr>
        <p:spPr>
          <a:xfrm>
            <a:off x="1042988" y="1828800"/>
            <a:ext cx="6985000" cy="1736725"/>
          </a:xfrm>
        </p:spPr>
        <p:txBody>
          <a:bodyPr/>
          <a:lstStyle>
            <a:lvl1pPr>
              <a:defRPr sz="8000">
                <a:latin typeface="Pristina" pitchFamily="66" charset="0"/>
              </a:defRPr>
            </a:lvl1pPr>
          </a:lstStyle>
          <a:p>
            <a:r>
              <a:rPr lang="pt-BR"/>
              <a:t>Clique para editar o estilo do título mestre</a:t>
            </a:r>
          </a:p>
        </p:txBody>
      </p:sp>
      <p:sp>
        <p:nvSpPr>
          <p:cNvPr id="157718" name="Rectangle 22"/>
          <p:cNvSpPr>
            <a:spLocks noGrp="1" noChangeArrowheads="1"/>
          </p:cNvSpPr>
          <p:nvPr>
            <p:ph type="subTitle" sz="quarter" idx="1"/>
          </p:nvPr>
        </p:nvSpPr>
        <p:spPr>
          <a:xfrm>
            <a:off x="1371600" y="4365625"/>
            <a:ext cx="6400800" cy="1273175"/>
          </a:xfrm>
        </p:spPr>
        <p:txBody>
          <a:bodyPr/>
          <a:lstStyle>
            <a:lvl1pPr marL="0" indent="0" algn="ctr">
              <a:buFont typeface="Wingdings" pitchFamily="2" charset="2"/>
              <a:buNone/>
              <a:defRPr/>
            </a:lvl1pPr>
          </a:lstStyle>
          <a:p>
            <a:r>
              <a:rPr lang="pt-BR"/>
              <a:t>Clique para editar o estilo do subtítulo mestre</a:t>
            </a:r>
          </a:p>
        </p:txBody>
      </p:sp>
      <p:sp>
        <p:nvSpPr>
          <p:cNvPr id="23" name="Rectangle 23"/>
          <p:cNvSpPr>
            <a:spLocks noGrp="1" noChangeArrowheads="1"/>
          </p:cNvSpPr>
          <p:nvPr>
            <p:ph type="dt" sz="quarter" idx="10"/>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000000"/>
                  </a:outerShdw>
                </a:effectLst>
              </a:defRPr>
            </a:lvl1pPr>
          </a:lstStyle>
          <a:p>
            <a:pPr>
              <a:defRPr/>
            </a:pPr>
            <a:endParaRPr lang="pt-BR"/>
          </a:p>
        </p:txBody>
      </p:sp>
      <p:sp>
        <p:nvSpPr>
          <p:cNvPr id="24" name="Rectangle 24"/>
          <p:cNvSpPr>
            <a:spLocks noGrp="1" noChangeArrowheads="1"/>
          </p:cNvSpPr>
          <p:nvPr>
            <p:ph type="ftr" sz="quarter" idx="11"/>
          </p:nvPr>
        </p:nvSpPr>
        <p:spPr>
          <a:xfrm>
            <a:off x="3124200" y="6248400"/>
            <a:ext cx="2895600" cy="457200"/>
          </a:xfrm>
        </p:spPr>
        <p:txBody>
          <a:bodyPr/>
          <a:lstStyle>
            <a:lvl1pPr algn="ctr">
              <a:defRPr smtClean="0"/>
            </a:lvl1pPr>
          </a:lstStyle>
          <a:p>
            <a:pPr>
              <a:defRPr/>
            </a:pPr>
            <a:endParaRPr lang="pt-BR"/>
          </a:p>
        </p:txBody>
      </p:sp>
      <p:sp>
        <p:nvSpPr>
          <p:cNvPr id="25" name="Rectangle 25"/>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smtClean="0">
                <a:effectLst>
                  <a:outerShdw blurRad="38100" dist="38100" dir="2700000" algn="tl">
                    <a:srgbClr val="000000"/>
                  </a:outerShdw>
                </a:effectLst>
              </a:defRPr>
            </a:lvl1pPr>
          </a:lstStyle>
          <a:p>
            <a:pPr>
              <a:defRPr/>
            </a:pPr>
            <a:fld id="{981A53DF-69E2-4E7F-9ABC-2DB4C1A62243}"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24"/>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3"/>
            <a:ext cx="2057400" cy="5853112"/>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7813"/>
            <a:ext cx="6019800" cy="5853112"/>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24"/>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texto e clip-art">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5307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lip-art 3"/>
          <p:cNvSpPr>
            <a:spLocks noGrp="1"/>
          </p:cNvSpPr>
          <p:nvPr>
            <p:ph type="clipArt" sz="half" idx="2"/>
          </p:nvPr>
        </p:nvSpPr>
        <p:spPr>
          <a:xfrm>
            <a:off x="4648200" y="1600200"/>
            <a:ext cx="4038600" cy="4530725"/>
          </a:xfrm>
        </p:spPr>
        <p:txBody>
          <a:bodyPr/>
          <a:lstStyle/>
          <a:p>
            <a:pPr lvl="0"/>
            <a:endParaRPr lang="pt-BR" noProof="0" smtClean="0"/>
          </a:p>
        </p:txBody>
      </p:sp>
      <p:sp>
        <p:nvSpPr>
          <p:cNvPr id="5" name="Rectangle 24"/>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24"/>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24"/>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24"/>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24"/>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24"/>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24"/>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24"/>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24"/>
          <p:cNvSpPr>
            <a:spLocks noGrp="1" noChangeArrowheads="1"/>
          </p:cNvSpPr>
          <p:nvPr>
            <p:ph type="ftr" sz="quarter" idx="10"/>
          </p:nvPr>
        </p:nvSpPr>
        <p:spPr>
          <a:ln/>
        </p:spPr>
        <p:txBody>
          <a:bodyPr/>
          <a:lstStyle>
            <a:lvl1pPr>
              <a:defRPr/>
            </a:lvl1pPr>
          </a:lstStyle>
          <a:p>
            <a:pPr>
              <a:defRPr/>
            </a:pPr>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5667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pt-BR"/>
            </a:p>
          </p:txBody>
        </p:sp>
        <p:sp>
          <p:nvSpPr>
            <p:cNvPr id="15667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t-BR"/>
            </a:p>
          </p:txBody>
        </p:sp>
        <p:sp>
          <p:nvSpPr>
            <p:cNvPr id="15667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t-BR"/>
            </a:p>
          </p:txBody>
        </p:sp>
        <p:sp>
          <p:nvSpPr>
            <p:cNvPr id="15667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t-BR"/>
            </a:p>
          </p:txBody>
        </p:sp>
        <p:sp>
          <p:nvSpPr>
            <p:cNvPr id="15667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t-BR"/>
            </a:p>
          </p:txBody>
        </p:sp>
        <p:sp>
          <p:nvSpPr>
            <p:cNvPr id="15668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t-BR"/>
            </a:p>
          </p:txBody>
        </p:sp>
        <p:sp>
          <p:nvSpPr>
            <p:cNvPr id="15668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t-BR"/>
            </a:p>
          </p:txBody>
        </p:sp>
        <p:sp>
          <p:nvSpPr>
            <p:cNvPr id="15668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t-BR"/>
            </a:p>
          </p:txBody>
        </p:sp>
        <p:sp>
          <p:nvSpPr>
            <p:cNvPr id="15668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pt-BR"/>
            </a:p>
          </p:txBody>
        </p:sp>
        <p:sp>
          <p:nvSpPr>
            <p:cNvPr id="15668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pt-BR"/>
            </a:p>
          </p:txBody>
        </p:sp>
        <p:sp>
          <p:nvSpPr>
            <p:cNvPr id="15668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pt-BR"/>
            </a:p>
          </p:txBody>
        </p:sp>
        <p:sp>
          <p:nvSpPr>
            <p:cNvPr id="15668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pt-BR"/>
            </a:p>
          </p:txBody>
        </p:sp>
        <p:sp>
          <p:nvSpPr>
            <p:cNvPr id="15668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pt-BR"/>
            </a:p>
          </p:txBody>
        </p:sp>
        <p:sp>
          <p:nvSpPr>
            <p:cNvPr id="15668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pt-BR"/>
            </a:p>
          </p:txBody>
        </p:sp>
        <p:sp>
          <p:nvSpPr>
            <p:cNvPr id="15668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pt-BR"/>
            </a:p>
          </p:txBody>
        </p:sp>
        <p:sp>
          <p:nvSpPr>
            <p:cNvPr id="15669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t-BR"/>
            </a:p>
          </p:txBody>
        </p:sp>
        <p:sp>
          <p:nvSpPr>
            <p:cNvPr id="15669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pt-BR"/>
            </a:p>
          </p:txBody>
        </p:sp>
        <p:sp>
          <p:nvSpPr>
            <p:cNvPr id="15669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pt-BR"/>
            </a:p>
          </p:txBody>
        </p:sp>
      </p:grpSp>
      <p:sp>
        <p:nvSpPr>
          <p:cNvPr id="156693"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5669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56696" name="Rectangle 24"/>
          <p:cNvSpPr>
            <a:spLocks noGrp="1" noChangeArrowheads="1"/>
          </p:cNvSpPr>
          <p:nvPr>
            <p:ph type="ftr" sz="quarter" idx="3"/>
          </p:nvPr>
        </p:nvSpPr>
        <p:spPr bwMode="auto">
          <a:xfrm>
            <a:off x="6248400" y="6524625"/>
            <a:ext cx="2895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outerShdw blurRad="38100" dist="38100" dir="2700000" algn="tl">
                    <a:srgbClr val="000000"/>
                  </a:outerShdw>
                </a:effectLst>
              </a:defRPr>
            </a:lvl1pPr>
          </a:lstStyle>
          <a:p>
            <a:pPr>
              <a:defRPr/>
            </a:pPr>
            <a:endParaRPr lang="pt-BR"/>
          </a:p>
        </p:txBody>
      </p:sp>
    </p:spTree>
  </p:cSld>
  <p:clrMap bg1="dk2" tx1="lt1" bg2="dk1" tx2="lt2" accent1="accent1" accent2="accent2" accent3="accent3" accent4="accent4" accent5="accent5" accent6="accent6" hlink="hlink" folHlink="folHlink"/>
  <p:sldLayoutIdLst>
    <p:sldLayoutId id="2147483676"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Souvenir Lt BT"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Souvenir Lt BT"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Souvenir Lt BT"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Souvenir Lt BT"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Souvenir Lt BT"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Souvenir Lt BT"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Souvenir Lt BT"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Souvenir Lt BT"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3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233363" y="1557338"/>
            <a:ext cx="8675687" cy="1871662"/>
          </a:xfrm>
        </p:spPr>
        <p:txBody>
          <a:bodyPr/>
          <a:lstStyle/>
          <a:p>
            <a:pPr eaLnBrk="1" hangingPunct="1">
              <a:defRPr/>
            </a:pPr>
            <a:r>
              <a:rPr lang="pt-BR" sz="8800" smtClean="0"/>
              <a:t>Hipersensibilidades</a:t>
            </a:r>
          </a:p>
        </p:txBody>
      </p:sp>
      <p:sp>
        <p:nvSpPr>
          <p:cNvPr id="106499" name="Rectangle 3"/>
          <p:cNvSpPr>
            <a:spLocks noGrp="1" noChangeArrowheads="1"/>
          </p:cNvSpPr>
          <p:nvPr>
            <p:ph type="subTitle" idx="1"/>
          </p:nvPr>
        </p:nvSpPr>
        <p:spPr>
          <a:xfrm>
            <a:off x="1279525" y="3429000"/>
            <a:ext cx="6584950" cy="1728788"/>
          </a:xfrm>
        </p:spPr>
        <p:txBody>
          <a:bodyPr/>
          <a:lstStyle/>
          <a:p>
            <a:pPr eaLnBrk="1" hangingPunct="1">
              <a:defRPr/>
            </a:pPr>
            <a:r>
              <a:rPr lang="pt-BR" sz="4400" smtClean="0"/>
              <a:t>Patologia Geral 2007 - 1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pt-BR" sz="5400" smtClean="0">
                <a:latin typeface="Pristina" pitchFamily="66" charset="0"/>
              </a:rPr>
              <a:t>Hipersensibilidade </a:t>
            </a:r>
            <a:r>
              <a:rPr lang="pt-BR" smtClean="0">
                <a:latin typeface="Times New Roman" pitchFamily="18" charset="0"/>
              </a:rPr>
              <a:t>I</a:t>
            </a:r>
          </a:p>
        </p:txBody>
      </p:sp>
      <p:sp>
        <p:nvSpPr>
          <p:cNvPr id="178179" name="Rectangle 3"/>
          <p:cNvSpPr>
            <a:spLocks noGrp="1" noChangeArrowheads="1"/>
          </p:cNvSpPr>
          <p:nvPr>
            <p:ph type="body" idx="1"/>
          </p:nvPr>
        </p:nvSpPr>
        <p:spPr>
          <a:xfrm>
            <a:off x="1042988" y="1341438"/>
            <a:ext cx="7570787" cy="5256212"/>
          </a:xfrm>
        </p:spPr>
        <p:txBody>
          <a:bodyPr/>
          <a:lstStyle/>
          <a:p>
            <a:pPr eaLnBrk="1" hangingPunct="1">
              <a:lnSpc>
                <a:spcPct val="120000"/>
              </a:lnSpc>
              <a:defRPr/>
            </a:pPr>
            <a:r>
              <a:rPr lang="pt-BR" smtClean="0"/>
              <a:t>Atopias</a:t>
            </a:r>
          </a:p>
          <a:p>
            <a:pPr lvl="1" eaLnBrk="1" hangingPunct="1">
              <a:lnSpc>
                <a:spcPct val="120000"/>
              </a:lnSpc>
              <a:defRPr/>
            </a:pPr>
            <a:r>
              <a:rPr lang="pt-BR" smtClean="0"/>
              <a:t>Rinite </a:t>
            </a:r>
          </a:p>
          <a:p>
            <a:pPr lvl="1" eaLnBrk="1" hangingPunct="1">
              <a:lnSpc>
                <a:spcPct val="120000"/>
              </a:lnSpc>
              <a:defRPr/>
            </a:pPr>
            <a:r>
              <a:rPr lang="pt-BR" smtClean="0"/>
              <a:t>Conjuntivite</a:t>
            </a:r>
          </a:p>
          <a:p>
            <a:pPr lvl="1" eaLnBrk="1" hangingPunct="1">
              <a:lnSpc>
                <a:spcPct val="120000"/>
              </a:lnSpc>
              <a:defRPr/>
            </a:pPr>
            <a:r>
              <a:rPr lang="pt-BR" smtClean="0"/>
              <a:t>Dermatite atópica</a:t>
            </a:r>
          </a:p>
          <a:p>
            <a:pPr lvl="1" eaLnBrk="1" hangingPunct="1">
              <a:lnSpc>
                <a:spcPct val="120000"/>
              </a:lnSpc>
              <a:defRPr/>
            </a:pPr>
            <a:r>
              <a:rPr lang="pt-BR" smtClean="0"/>
              <a:t>Doença respiratória obstrutiva*</a:t>
            </a:r>
          </a:p>
          <a:p>
            <a:pPr lvl="1" eaLnBrk="1" hangingPunct="1">
              <a:lnSpc>
                <a:spcPct val="120000"/>
              </a:lnSpc>
              <a:defRPr/>
            </a:pPr>
            <a:r>
              <a:rPr lang="pt-BR" smtClean="0"/>
              <a:t>Alergia e intolerância alimentar</a:t>
            </a:r>
          </a:p>
          <a:p>
            <a:pPr eaLnBrk="1" hangingPunct="1">
              <a:lnSpc>
                <a:spcPct val="120000"/>
              </a:lnSpc>
              <a:defRPr/>
            </a:pPr>
            <a:r>
              <a:rPr lang="pt-BR" smtClean="0"/>
              <a:t>Anafilaxias</a:t>
            </a:r>
          </a:p>
          <a:p>
            <a:pPr eaLnBrk="1" hangingPunct="1">
              <a:lnSpc>
                <a:spcPct val="120000"/>
              </a:lnSpc>
              <a:defRPr/>
            </a:pPr>
            <a:r>
              <a:rPr lang="pt-BR" smtClean="0"/>
              <a:t>Dermatite**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defRPr/>
            </a:pPr>
            <a:r>
              <a:rPr lang="pt-BR" sz="5400" smtClean="0">
                <a:latin typeface="Pristina" pitchFamily="66" charset="0"/>
              </a:rPr>
              <a:t>Hipersensibilidade </a:t>
            </a:r>
            <a:r>
              <a:rPr lang="pt-BR" smtClean="0">
                <a:latin typeface="Times New Roman" pitchFamily="18" charset="0"/>
              </a:rPr>
              <a:t>I</a:t>
            </a:r>
          </a:p>
        </p:txBody>
      </p:sp>
      <p:pic>
        <p:nvPicPr>
          <p:cNvPr id="13315" name="Picture 5"/>
          <p:cNvPicPr>
            <a:picLocks noChangeAspect="1" noChangeArrowheads="1"/>
          </p:cNvPicPr>
          <p:nvPr/>
        </p:nvPicPr>
        <p:blipFill>
          <a:blip r:embed="rId3" cstate="print"/>
          <a:srcRect/>
          <a:stretch>
            <a:fillRect/>
          </a:stretch>
        </p:blipFill>
        <p:spPr bwMode="auto">
          <a:xfrm>
            <a:off x="323850" y="1196975"/>
            <a:ext cx="5972175" cy="4057650"/>
          </a:xfrm>
          <a:prstGeom prst="rect">
            <a:avLst/>
          </a:prstGeom>
          <a:noFill/>
          <a:ln w="9525">
            <a:noFill/>
            <a:miter lim="800000"/>
            <a:headEnd/>
            <a:tailEnd/>
          </a:ln>
        </p:spPr>
      </p:pic>
      <p:sp>
        <p:nvSpPr>
          <p:cNvPr id="228356" name="Rectangle 4"/>
          <p:cNvSpPr>
            <a:spLocks noGrp="1" noChangeArrowheads="1"/>
          </p:cNvSpPr>
          <p:nvPr>
            <p:ph type="body" idx="1"/>
          </p:nvPr>
        </p:nvSpPr>
        <p:spPr>
          <a:xfrm>
            <a:off x="3563938" y="5130800"/>
            <a:ext cx="5219700" cy="1727200"/>
          </a:xfrm>
        </p:spPr>
        <p:txBody>
          <a:bodyPr/>
          <a:lstStyle/>
          <a:p>
            <a:pPr marL="279400" indent="-279400" eaLnBrk="1" hangingPunct="1">
              <a:lnSpc>
                <a:spcPct val="130000"/>
              </a:lnSpc>
              <a:defRPr/>
            </a:pPr>
            <a:r>
              <a:rPr lang="pt-BR" sz="2800" smtClean="0"/>
              <a:t>Dermatite</a:t>
            </a:r>
          </a:p>
          <a:p>
            <a:pPr marL="744538" lvl="1" eaLnBrk="1" hangingPunct="1">
              <a:lnSpc>
                <a:spcPct val="130000"/>
              </a:lnSpc>
              <a:defRPr/>
            </a:pPr>
            <a:r>
              <a:rPr lang="pt-BR" sz="2400" smtClean="0"/>
              <a:t>Urticária, angioedema</a:t>
            </a:r>
          </a:p>
          <a:p>
            <a:pPr marL="1152525" lvl="2" eaLnBrk="1" hangingPunct="1">
              <a:lnSpc>
                <a:spcPct val="130000"/>
              </a:lnSpc>
              <a:defRPr/>
            </a:pPr>
            <a:r>
              <a:rPr lang="pt-BR" sz="2000" smtClean="0"/>
              <a:t>Sem IgE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ctrTitle"/>
          </p:nvPr>
        </p:nvSpPr>
        <p:spPr/>
        <p:txBody>
          <a:bodyPr/>
          <a:lstStyle/>
          <a:p>
            <a:pPr eaLnBrk="1" hangingPunct="1">
              <a:defRPr/>
            </a:pPr>
            <a:r>
              <a:rPr lang="pt-BR" sz="7200" smtClean="0"/>
              <a:t>Hipersensibilidade </a:t>
            </a:r>
            <a:r>
              <a:rPr lang="pt-BR" sz="7200" smtClean="0">
                <a:latin typeface="Times New Roman" pitchFamily="18" charset="0"/>
              </a:rPr>
              <a:t>II</a:t>
            </a:r>
          </a:p>
        </p:txBody>
      </p:sp>
      <p:sp>
        <p:nvSpPr>
          <p:cNvPr id="245763" name="Rectangle 3"/>
          <p:cNvSpPr>
            <a:spLocks noGrp="1" noChangeArrowheads="1"/>
          </p:cNvSpPr>
          <p:nvPr>
            <p:ph type="subTitle" idx="1"/>
          </p:nvPr>
        </p:nvSpPr>
        <p:spPr/>
        <p:txBody>
          <a:bodyPr/>
          <a:lstStyle/>
          <a:p>
            <a:pPr eaLnBrk="1" hangingPunct="1">
              <a:defRPr/>
            </a:pPr>
            <a:endParaRPr lang="pt-B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p:txBody>
          <a:bodyPr/>
          <a:lstStyle/>
          <a:p>
            <a:pPr eaLnBrk="1" hangingPunct="1">
              <a:defRPr/>
            </a:pPr>
            <a:r>
              <a:rPr lang="pt-BR" sz="5400" smtClean="0">
                <a:latin typeface="Pristina" pitchFamily="66" charset="0"/>
              </a:rPr>
              <a:t>Hipersensibilidade</a:t>
            </a:r>
            <a:r>
              <a:rPr lang="pt-BR" smtClean="0"/>
              <a:t> II</a:t>
            </a:r>
          </a:p>
        </p:txBody>
      </p:sp>
      <p:sp>
        <p:nvSpPr>
          <p:cNvPr id="185349" name="Rectangle 5"/>
          <p:cNvSpPr>
            <a:spLocks noGrp="1" noChangeArrowheads="1"/>
          </p:cNvSpPr>
          <p:nvPr>
            <p:ph type="body" idx="1"/>
          </p:nvPr>
        </p:nvSpPr>
        <p:spPr>
          <a:xfrm>
            <a:off x="673100" y="1341438"/>
            <a:ext cx="8002588" cy="4781550"/>
          </a:xfrm>
        </p:spPr>
        <p:txBody>
          <a:bodyPr/>
          <a:lstStyle/>
          <a:p>
            <a:pPr eaLnBrk="1" hangingPunct="1">
              <a:defRPr/>
            </a:pPr>
            <a:r>
              <a:rPr lang="pt-BR" sz="4000" smtClean="0"/>
              <a:t> Alvo</a:t>
            </a:r>
          </a:p>
          <a:p>
            <a:pPr marL="781050" lvl="1" indent="-323850" eaLnBrk="1" hangingPunct="1">
              <a:defRPr/>
            </a:pPr>
            <a:r>
              <a:rPr lang="pt-BR" sz="3600" smtClean="0"/>
              <a:t>Antígenos próprios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pt-BR" sz="5400" smtClean="0">
                <a:latin typeface="Pristina" pitchFamily="66" charset="0"/>
              </a:rPr>
              <a:t>Hipersensibilidade</a:t>
            </a:r>
            <a:r>
              <a:rPr lang="pt-BR" smtClean="0"/>
              <a:t> II</a:t>
            </a:r>
          </a:p>
        </p:txBody>
      </p:sp>
      <p:sp>
        <p:nvSpPr>
          <p:cNvPr id="246787" name="Rectangle 3"/>
          <p:cNvSpPr>
            <a:spLocks noGrp="1" noChangeArrowheads="1"/>
          </p:cNvSpPr>
          <p:nvPr>
            <p:ph type="body" idx="1"/>
          </p:nvPr>
        </p:nvSpPr>
        <p:spPr>
          <a:xfrm>
            <a:off x="673100" y="1341438"/>
            <a:ext cx="8002588" cy="4781550"/>
          </a:xfrm>
        </p:spPr>
        <p:txBody>
          <a:bodyPr/>
          <a:lstStyle/>
          <a:p>
            <a:pPr eaLnBrk="1" hangingPunct="1">
              <a:defRPr/>
            </a:pPr>
            <a:r>
              <a:rPr lang="pt-BR" sz="4000" smtClean="0"/>
              <a:t> Mecanismo</a:t>
            </a:r>
          </a:p>
          <a:p>
            <a:pPr marL="781050" lvl="1" indent="-323850" eaLnBrk="1" hangingPunct="1">
              <a:defRPr/>
            </a:pPr>
            <a:r>
              <a:rPr lang="pt-BR" sz="3600" smtClean="0"/>
              <a:t>Determinada por Acs</a:t>
            </a:r>
          </a:p>
          <a:p>
            <a:pPr marL="1204913" lvl="2" indent="-290513" eaLnBrk="1" hangingPunct="1">
              <a:defRPr/>
            </a:pPr>
            <a:r>
              <a:rPr lang="pt-BR" sz="3200" smtClean="0"/>
              <a:t>Sistema complemento</a:t>
            </a:r>
          </a:p>
          <a:p>
            <a:pPr marL="1204913" lvl="2" indent="-290513" eaLnBrk="1" hangingPunct="1">
              <a:defRPr/>
            </a:pPr>
            <a:r>
              <a:rPr lang="pt-BR" sz="3200" smtClean="0"/>
              <a:t>Ativação das céls-alvo e produção de proteases</a:t>
            </a:r>
          </a:p>
          <a:p>
            <a:pPr marL="1204913" lvl="2" indent="-290513" eaLnBrk="1" hangingPunct="1">
              <a:defRPr/>
            </a:pPr>
            <a:r>
              <a:rPr lang="pt-BR" sz="3200" smtClean="0"/>
              <a:t>Alterações na homeostase dos componentes celulares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pt-BR" sz="5400" smtClean="0">
                <a:latin typeface="Pristina" pitchFamily="66" charset="0"/>
              </a:rPr>
              <a:t>Hipersensibilidade</a:t>
            </a:r>
            <a:r>
              <a:rPr lang="pt-BR" smtClean="0"/>
              <a:t> II</a:t>
            </a:r>
          </a:p>
        </p:txBody>
      </p:sp>
      <p:sp>
        <p:nvSpPr>
          <p:cNvPr id="200707" name="Rectangle 3"/>
          <p:cNvSpPr>
            <a:spLocks noGrp="1" noChangeArrowheads="1"/>
          </p:cNvSpPr>
          <p:nvPr>
            <p:ph type="body" idx="1"/>
          </p:nvPr>
        </p:nvSpPr>
        <p:spPr>
          <a:xfrm>
            <a:off x="468313" y="1341438"/>
            <a:ext cx="8496300" cy="4781550"/>
          </a:xfrm>
        </p:spPr>
        <p:txBody>
          <a:bodyPr/>
          <a:lstStyle/>
          <a:p>
            <a:pPr marL="182563" indent="-182563" eaLnBrk="1" hangingPunct="1">
              <a:lnSpc>
                <a:spcPct val="110000"/>
              </a:lnSpc>
              <a:defRPr/>
            </a:pPr>
            <a:r>
              <a:rPr lang="pt-BR" sz="4400" smtClean="0"/>
              <a:t> Mecanismo</a:t>
            </a:r>
          </a:p>
          <a:p>
            <a:pPr marL="620713" lvl="1" indent="-258763" eaLnBrk="1" hangingPunct="1">
              <a:lnSpc>
                <a:spcPct val="110000"/>
              </a:lnSpc>
              <a:defRPr/>
            </a:pPr>
            <a:r>
              <a:rPr lang="pt-BR" sz="4000" smtClean="0"/>
              <a:t>Determinada por Acs</a:t>
            </a:r>
          </a:p>
          <a:p>
            <a:pPr marL="1063625" lvl="2" indent="-263525" eaLnBrk="1" hangingPunct="1">
              <a:lnSpc>
                <a:spcPct val="110000"/>
              </a:lnSpc>
              <a:defRPr/>
            </a:pPr>
            <a:r>
              <a:rPr lang="pt-BR" sz="3600" smtClean="0"/>
              <a:t>Alterações na homeostase celular</a:t>
            </a:r>
          </a:p>
          <a:p>
            <a:pPr marL="1471613" lvl="3" eaLnBrk="1" hangingPunct="1">
              <a:lnSpc>
                <a:spcPct val="110000"/>
              </a:lnSpc>
              <a:defRPr/>
            </a:pPr>
            <a:r>
              <a:rPr lang="pt-BR" sz="3200" smtClean="0"/>
              <a:t>Alteração na integridade estrutural</a:t>
            </a:r>
          </a:p>
          <a:p>
            <a:pPr marL="1471613" lvl="3" eaLnBrk="1" hangingPunct="1">
              <a:lnSpc>
                <a:spcPct val="110000"/>
              </a:lnSpc>
              <a:defRPr/>
            </a:pPr>
            <a:r>
              <a:rPr lang="pt-BR" sz="3200" smtClean="0"/>
              <a:t>Bloqueio de receptores</a:t>
            </a:r>
          </a:p>
          <a:p>
            <a:pPr marL="1471613" lvl="3" eaLnBrk="1" hangingPunct="1">
              <a:lnSpc>
                <a:spcPct val="110000"/>
              </a:lnSpc>
              <a:defRPr/>
            </a:pPr>
            <a:r>
              <a:rPr lang="pt-BR" sz="3200" smtClean="0"/>
              <a:t>Neutralização de produtos celulares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type="subTitle" idx="1"/>
          </p:nvPr>
        </p:nvSpPr>
        <p:spPr>
          <a:xfrm>
            <a:off x="373063" y="333375"/>
            <a:ext cx="8397875" cy="2743200"/>
          </a:xfrm>
        </p:spPr>
        <p:txBody>
          <a:bodyPr/>
          <a:lstStyle/>
          <a:p>
            <a:pPr eaLnBrk="1" hangingPunct="1">
              <a:defRPr/>
            </a:pPr>
            <a:r>
              <a:rPr lang="pt-BR" smtClean="0"/>
              <a:t>Complexo Pênfigo</a:t>
            </a:r>
          </a:p>
          <a:p>
            <a:pPr marL="457200" lvl="1" indent="0" algn="ctr" eaLnBrk="1" hangingPunct="1">
              <a:buFont typeface="Wingdings" pitchFamily="2" charset="2"/>
              <a:buNone/>
              <a:defRPr/>
            </a:pPr>
            <a:r>
              <a:rPr lang="pt-BR" smtClean="0"/>
              <a:t>Pênfigo Foliáceo</a:t>
            </a:r>
          </a:p>
        </p:txBody>
      </p:sp>
      <p:pic>
        <p:nvPicPr>
          <p:cNvPr id="18435" name="Picture 8"/>
          <p:cNvPicPr>
            <a:picLocks noChangeAspect="1" noChangeArrowheads="1"/>
          </p:cNvPicPr>
          <p:nvPr/>
        </p:nvPicPr>
        <p:blipFill>
          <a:blip r:embed="rId3" cstate="print"/>
          <a:srcRect/>
          <a:stretch>
            <a:fillRect/>
          </a:stretch>
        </p:blipFill>
        <p:spPr bwMode="auto">
          <a:xfrm>
            <a:off x="468313" y="1366838"/>
            <a:ext cx="3670300" cy="3790950"/>
          </a:xfrm>
          <a:prstGeom prst="rect">
            <a:avLst/>
          </a:prstGeom>
          <a:noFill/>
          <a:ln w="9525">
            <a:noFill/>
            <a:miter lim="800000"/>
            <a:headEnd/>
            <a:tailEnd/>
          </a:ln>
        </p:spPr>
      </p:pic>
      <p:pic>
        <p:nvPicPr>
          <p:cNvPr id="18436" name="Picture 9"/>
          <p:cNvPicPr>
            <a:picLocks noChangeAspect="1" noChangeArrowheads="1"/>
          </p:cNvPicPr>
          <p:nvPr/>
        </p:nvPicPr>
        <p:blipFill>
          <a:blip r:embed="rId4" cstate="print"/>
          <a:srcRect/>
          <a:stretch>
            <a:fillRect/>
          </a:stretch>
        </p:blipFill>
        <p:spPr bwMode="auto">
          <a:xfrm>
            <a:off x="4787900" y="2420938"/>
            <a:ext cx="3378200" cy="388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3"/>
          <p:cNvSpPr>
            <a:spLocks noGrp="1" noChangeArrowheads="1"/>
          </p:cNvSpPr>
          <p:nvPr>
            <p:ph type="subTitle" idx="1"/>
          </p:nvPr>
        </p:nvSpPr>
        <p:spPr>
          <a:xfrm>
            <a:off x="373063" y="0"/>
            <a:ext cx="8397875" cy="2743200"/>
          </a:xfrm>
        </p:spPr>
        <p:txBody>
          <a:bodyPr/>
          <a:lstStyle/>
          <a:p>
            <a:pPr eaLnBrk="1" hangingPunct="1">
              <a:defRPr/>
            </a:pPr>
            <a:r>
              <a:rPr lang="pt-BR" smtClean="0"/>
              <a:t>Complexo Pênfigo</a:t>
            </a:r>
          </a:p>
          <a:p>
            <a:pPr marL="457200" lvl="1" indent="0" algn="ctr" eaLnBrk="1" hangingPunct="1">
              <a:buFont typeface="Wingdings" pitchFamily="2" charset="2"/>
              <a:buNone/>
              <a:defRPr/>
            </a:pPr>
            <a:r>
              <a:rPr lang="pt-BR" smtClean="0"/>
              <a:t>Pênfigo Foliáceo</a:t>
            </a:r>
          </a:p>
        </p:txBody>
      </p:sp>
      <p:pic>
        <p:nvPicPr>
          <p:cNvPr id="19459" name="Picture 11"/>
          <p:cNvPicPr>
            <a:picLocks noChangeAspect="1" noChangeArrowheads="1"/>
          </p:cNvPicPr>
          <p:nvPr/>
        </p:nvPicPr>
        <p:blipFill>
          <a:blip r:embed="rId3" cstate="print"/>
          <a:srcRect/>
          <a:stretch>
            <a:fillRect/>
          </a:stretch>
        </p:blipFill>
        <p:spPr bwMode="auto">
          <a:xfrm>
            <a:off x="0" y="1108075"/>
            <a:ext cx="4572000" cy="4564063"/>
          </a:xfrm>
          <a:prstGeom prst="rect">
            <a:avLst/>
          </a:prstGeom>
          <a:noFill/>
          <a:ln w="9525">
            <a:noFill/>
            <a:miter lim="800000"/>
            <a:headEnd/>
            <a:tailEnd/>
          </a:ln>
        </p:spPr>
      </p:pic>
      <p:pic>
        <p:nvPicPr>
          <p:cNvPr id="19460" name="Picture 12"/>
          <p:cNvPicPr>
            <a:picLocks noChangeAspect="1" noChangeArrowheads="1"/>
          </p:cNvPicPr>
          <p:nvPr/>
        </p:nvPicPr>
        <p:blipFill>
          <a:blip r:embed="rId4" cstate="print"/>
          <a:srcRect/>
          <a:stretch>
            <a:fillRect/>
          </a:stretch>
        </p:blipFill>
        <p:spPr bwMode="auto">
          <a:xfrm>
            <a:off x="4684713" y="2133600"/>
            <a:ext cx="4351337"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cstate="print"/>
          <a:srcRect/>
          <a:stretch>
            <a:fillRect/>
          </a:stretch>
        </p:blipFill>
        <p:spPr bwMode="auto">
          <a:xfrm>
            <a:off x="611188" y="620713"/>
            <a:ext cx="8064500" cy="5319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cstate="print"/>
          <a:srcRect/>
          <a:stretch>
            <a:fillRect/>
          </a:stretch>
        </p:blipFill>
        <p:spPr bwMode="auto">
          <a:xfrm>
            <a:off x="250825" y="333375"/>
            <a:ext cx="4848225" cy="2928938"/>
          </a:xfrm>
          <a:prstGeom prst="rect">
            <a:avLst/>
          </a:prstGeom>
          <a:noFill/>
          <a:ln w="9525">
            <a:noFill/>
            <a:miter lim="800000"/>
            <a:headEnd/>
            <a:tailEnd/>
          </a:ln>
        </p:spPr>
      </p:pic>
      <p:pic>
        <p:nvPicPr>
          <p:cNvPr id="21507" name="Picture 4"/>
          <p:cNvPicPr>
            <a:picLocks noChangeAspect="1" noChangeArrowheads="1"/>
          </p:cNvPicPr>
          <p:nvPr/>
        </p:nvPicPr>
        <p:blipFill>
          <a:blip r:embed="rId4" cstate="print"/>
          <a:srcRect/>
          <a:stretch>
            <a:fillRect/>
          </a:stretch>
        </p:blipFill>
        <p:spPr bwMode="auto">
          <a:xfrm>
            <a:off x="4475163" y="3500438"/>
            <a:ext cx="4668837" cy="2916237"/>
          </a:xfrm>
          <a:prstGeom prst="rect">
            <a:avLst/>
          </a:prstGeom>
          <a:noFill/>
          <a:ln w="9525">
            <a:noFill/>
            <a:miter lim="800000"/>
            <a:headEnd/>
            <a:tailEnd/>
          </a:ln>
        </p:spPr>
      </p:pic>
      <p:sp>
        <p:nvSpPr>
          <p:cNvPr id="21508" name="Text Box 6"/>
          <p:cNvSpPr txBox="1">
            <a:spLocks noChangeArrowheads="1"/>
          </p:cNvSpPr>
          <p:nvPr/>
        </p:nvSpPr>
        <p:spPr bwMode="auto">
          <a:xfrm>
            <a:off x="76200" y="6188075"/>
            <a:ext cx="2286000" cy="517525"/>
          </a:xfrm>
          <a:prstGeom prst="rect">
            <a:avLst/>
          </a:prstGeom>
          <a:noFill/>
          <a:ln w="9525">
            <a:noFill/>
            <a:miter lim="800000"/>
            <a:headEnd/>
            <a:tailEnd/>
          </a:ln>
        </p:spPr>
        <p:txBody>
          <a:bodyPr>
            <a:spAutoFit/>
          </a:bodyPr>
          <a:lstStyle/>
          <a:p>
            <a:r>
              <a:rPr lang="pt-BR" sz="1400">
                <a:latin typeface="Arial" pitchFamily="34" charset="0"/>
              </a:rPr>
              <a:t>Hashimoto &amp; Lever, 1970</a:t>
            </a:r>
          </a:p>
          <a:p>
            <a:r>
              <a:rPr lang="pt-BR" sz="1400">
                <a:latin typeface="Arial" pitchFamily="34" charset="0"/>
              </a:rPr>
              <a:t>Carlotti, 1989</a:t>
            </a:r>
          </a:p>
        </p:txBody>
      </p:sp>
      <p:sp>
        <p:nvSpPr>
          <p:cNvPr id="21509" name="Text Box 7"/>
          <p:cNvSpPr txBox="1">
            <a:spLocks noChangeArrowheads="1"/>
          </p:cNvSpPr>
          <p:nvPr/>
        </p:nvSpPr>
        <p:spPr bwMode="auto">
          <a:xfrm>
            <a:off x="2432050" y="6188075"/>
            <a:ext cx="1536700" cy="517525"/>
          </a:xfrm>
          <a:prstGeom prst="rect">
            <a:avLst/>
          </a:prstGeom>
          <a:noFill/>
          <a:ln w="9525">
            <a:noFill/>
            <a:miter lim="800000"/>
            <a:headEnd/>
            <a:tailEnd/>
          </a:ln>
        </p:spPr>
        <p:txBody>
          <a:bodyPr>
            <a:spAutoFit/>
          </a:bodyPr>
          <a:lstStyle/>
          <a:p>
            <a:r>
              <a:rPr lang="pt-BR" sz="1400">
                <a:latin typeface="Arial" pitchFamily="34" charset="0"/>
              </a:rPr>
              <a:t>Gross et al, 1992</a:t>
            </a:r>
          </a:p>
          <a:p>
            <a:r>
              <a:rPr lang="pt-BR" sz="1400">
                <a:latin typeface="Arial" pitchFamily="34" charset="0"/>
              </a:rPr>
              <a:t>Suter et al, 1998</a:t>
            </a:r>
          </a:p>
        </p:txBody>
      </p:sp>
      <p:sp>
        <p:nvSpPr>
          <p:cNvPr id="21510" name="Text Box 8"/>
          <p:cNvSpPr txBox="1">
            <a:spLocks noChangeArrowheads="1"/>
          </p:cNvSpPr>
          <p:nvPr/>
        </p:nvSpPr>
        <p:spPr bwMode="auto">
          <a:xfrm>
            <a:off x="4038600" y="6400800"/>
            <a:ext cx="2193925" cy="304800"/>
          </a:xfrm>
          <a:prstGeom prst="rect">
            <a:avLst/>
          </a:prstGeom>
          <a:noFill/>
          <a:ln w="9525">
            <a:noFill/>
            <a:miter lim="800000"/>
            <a:headEnd/>
            <a:tailEnd/>
          </a:ln>
        </p:spPr>
        <p:txBody>
          <a:bodyPr wrap="none">
            <a:spAutoFit/>
          </a:bodyPr>
          <a:lstStyle/>
          <a:p>
            <a:r>
              <a:rPr lang="pt-BR" sz="1400">
                <a:latin typeface="Arial" pitchFamily="34" charset="0"/>
              </a:rPr>
              <a:t> Tada &amp; Hashimoto, 1998</a:t>
            </a:r>
          </a:p>
        </p:txBody>
      </p:sp>
      <p:sp>
        <p:nvSpPr>
          <p:cNvPr id="254989" name="Rectangle 13"/>
          <p:cNvSpPr>
            <a:spLocks noGrp="1" noChangeArrowheads="1"/>
          </p:cNvSpPr>
          <p:nvPr>
            <p:ph type="ctrTitle"/>
          </p:nvPr>
        </p:nvSpPr>
        <p:spPr/>
        <p:txBody>
          <a:bodyPr/>
          <a:lstStyle/>
          <a:p>
            <a:pPr eaLnBrk="1" hangingPunct="1">
              <a:defRPr/>
            </a:pPr>
            <a:endParaRPr lang="pt-BR" smtClean="0"/>
          </a:p>
        </p:txBody>
      </p:sp>
      <p:sp>
        <p:nvSpPr>
          <p:cNvPr id="254990" name="Rectangle 14"/>
          <p:cNvSpPr>
            <a:spLocks noGrp="1" noChangeArrowheads="1"/>
          </p:cNvSpPr>
          <p:nvPr>
            <p:ph type="subTitle" idx="1"/>
          </p:nvPr>
        </p:nvSpPr>
        <p:spPr/>
        <p:txBody>
          <a:bodyPr/>
          <a:lstStyle/>
          <a:p>
            <a:pPr eaLnBrk="1" hangingPunct="1">
              <a:defRPr/>
            </a:pPr>
            <a:endParaRPr lang="pt-B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defRPr/>
            </a:pPr>
            <a:r>
              <a:rPr lang="pt-BR" smtClean="0"/>
              <a:t>Hipersensibilidades</a:t>
            </a:r>
          </a:p>
        </p:txBody>
      </p:sp>
      <p:sp>
        <p:nvSpPr>
          <p:cNvPr id="243715" name="Rectangle 3"/>
          <p:cNvSpPr>
            <a:spLocks noGrp="1" noChangeArrowheads="1"/>
          </p:cNvSpPr>
          <p:nvPr>
            <p:ph type="body" idx="1"/>
          </p:nvPr>
        </p:nvSpPr>
        <p:spPr/>
        <p:txBody>
          <a:bodyPr/>
          <a:lstStyle/>
          <a:p>
            <a:pPr eaLnBrk="1" hangingPunct="1">
              <a:defRPr/>
            </a:pPr>
            <a:r>
              <a:rPr lang="pt-BR" smtClean="0"/>
              <a:t>Conceito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35" name="Rectangle 11"/>
          <p:cNvSpPr>
            <a:spLocks noGrp="1" noChangeArrowheads="1"/>
          </p:cNvSpPr>
          <p:nvPr>
            <p:ph type="title"/>
          </p:nvPr>
        </p:nvSpPr>
        <p:spPr/>
        <p:txBody>
          <a:bodyPr/>
          <a:lstStyle/>
          <a:p>
            <a:pPr eaLnBrk="1" hangingPunct="1">
              <a:defRPr/>
            </a:pPr>
            <a:r>
              <a:rPr lang="pt-BR" smtClean="0"/>
              <a:t>Penfigóide bolhoso</a:t>
            </a:r>
          </a:p>
        </p:txBody>
      </p:sp>
      <p:pic>
        <p:nvPicPr>
          <p:cNvPr id="22531" name="Picture 13"/>
          <p:cNvPicPr>
            <a:picLocks noChangeAspect="1" noChangeArrowheads="1"/>
          </p:cNvPicPr>
          <p:nvPr/>
        </p:nvPicPr>
        <p:blipFill>
          <a:blip r:embed="rId3" cstate="print"/>
          <a:srcRect/>
          <a:stretch>
            <a:fillRect/>
          </a:stretch>
        </p:blipFill>
        <p:spPr bwMode="auto">
          <a:xfrm>
            <a:off x="1116013" y="1341438"/>
            <a:ext cx="7345362" cy="524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type="subTitle" idx="4294967295"/>
          </p:nvPr>
        </p:nvSpPr>
        <p:spPr>
          <a:xfrm>
            <a:off x="0" y="1752600"/>
            <a:ext cx="8396288" cy="2743200"/>
          </a:xfrm>
        </p:spPr>
        <p:txBody>
          <a:bodyPr/>
          <a:lstStyle/>
          <a:p>
            <a:pPr marL="0" indent="0" algn="ctr" eaLnBrk="1" hangingPunct="1">
              <a:buFont typeface="Wingdings" pitchFamily="2" charset="2"/>
              <a:buNone/>
              <a:defRPr/>
            </a:pPr>
            <a:r>
              <a:rPr lang="pt-BR" sz="2700" smtClean="0"/>
              <a:t>Patogenia</a:t>
            </a:r>
          </a:p>
        </p:txBody>
      </p:sp>
      <p:grpSp>
        <p:nvGrpSpPr>
          <p:cNvPr id="23555" name="Group 5"/>
          <p:cNvGrpSpPr>
            <a:grpSpLocks/>
          </p:cNvGrpSpPr>
          <p:nvPr/>
        </p:nvGrpSpPr>
        <p:grpSpPr bwMode="auto">
          <a:xfrm>
            <a:off x="611188" y="333375"/>
            <a:ext cx="7489825" cy="6119813"/>
            <a:chOff x="1392" y="534"/>
            <a:chExt cx="4320" cy="3594"/>
          </a:xfrm>
        </p:grpSpPr>
        <p:sp>
          <p:nvSpPr>
            <p:cNvPr id="23556" name="Text Box 6"/>
            <p:cNvSpPr txBox="1">
              <a:spLocks noChangeArrowheads="1"/>
            </p:cNvSpPr>
            <p:nvPr/>
          </p:nvSpPr>
          <p:spPr bwMode="auto">
            <a:xfrm>
              <a:off x="3371" y="3600"/>
              <a:ext cx="495" cy="162"/>
            </a:xfrm>
            <a:prstGeom prst="rect">
              <a:avLst/>
            </a:prstGeom>
            <a:noFill/>
            <a:ln w="9525">
              <a:noFill/>
              <a:miter lim="800000"/>
              <a:headEnd/>
              <a:tailEnd/>
            </a:ln>
          </p:spPr>
          <p:txBody>
            <a:bodyPr wrap="none">
              <a:spAutoFit/>
            </a:bodyPr>
            <a:lstStyle/>
            <a:p>
              <a:r>
                <a:rPr lang="pt-BR" sz="1200">
                  <a:solidFill>
                    <a:schemeClr val="bg1"/>
                  </a:solidFill>
                  <a:latin typeface="Arial" pitchFamily="34" charset="0"/>
                </a:rPr>
                <a:t>Histamina</a:t>
              </a:r>
            </a:p>
          </p:txBody>
        </p:sp>
        <p:sp>
          <p:nvSpPr>
            <p:cNvPr id="23557" name="Text Box 7"/>
            <p:cNvSpPr txBox="1">
              <a:spLocks noChangeArrowheads="1"/>
            </p:cNvSpPr>
            <p:nvPr/>
          </p:nvSpPr>
          <p:spPr bwMode="auto">
            <a:xfrm>
              <a:off x="4053" y="2659"/>
              <a:ext cx="461" cy="161"/>
            </a:xfrm>
            <a:prstGeom prst="rect">
              <a:avLst/>
            </a:prstGeom>
            <a:noFill/>
            <a:ln w="9525">
              <a:noFill/>
              <a:miter lim="800000"/>
              <a:headEnd/>
              <a:tailEnd/>
            </a:ln>
          </p:spPr>
          <p:txBody>
            <a:bodyPr wrap="none">
              <a:spAutoFit/>
            </a:bodyPr>
            <a:lstStyle/>
            <a:p>
              <a:r>
                <a:rPr lang="pt-BR" sz="1200">
                  <a:solidFill>
                    <a:schemeClr val="bg1"/>
                  </a:solidFill>
                  <a:latin typeface="Arial" pitchFamily="34" charset="0"/>
                </a:rPr>
                <a:t>Neutróflo</a:t>
              </a:r>
            </a:p>
          </p:txBody>
        </p:sp>
        <p:sp>
          <p:nvSpPr>
            <p:cNvPr id="23558" name="Text Box 8"/>
            <p:cNvSpPr txBox="1">
              <a:spLocks noChangeArrowheads="1"/>
            </p:cNvSpPr>
            <p:nvPr/>
          </p:nvSpPr>
          <p:spPr bwMode="auto">
            <a:xfrm>
              <a:off x="1621" y="3168"/>
              <a:ext cx="471" cy="268"/>
            </a:xfrm>
            <a:prstGeom prst="rect">
              <a:avLst/>
            </a:prstGeom>
            <a:noFill/>
            <a:ln w="9525">
              <a:noFill/>
              <a:miter lim="800000"/>
              <a:headEnd/>
              <a:tailEnd/>
            </a:ln>
          </p:spPr>
          <p:txBody>
            <a:bodyPr>
              <a:spAutoFit/>
            </a:bodyPr>
            <a:lstStyle/>
            <a:p>
              <a:r>
                <a:rPr lang="pt-BR" sz="1200">
                  <a:solidFill>
                    <a:schemeClr val="bg1"/>
                  </a:solidFill>
                  <a:latin typeface="Arial" pitchFamily="34" charset="0"/>
                </a:rPr>
                <a:t>Eosinófilo</a:t>
              </a:r>
            </a:p>
          </p:txBody>
        </p:sp>
        <p:sp>
          <p:nvSpPr>
            <p:cNvPr id="23559" name="Text Box 9"/>
            <p:cNvSpPr txBox="1">
              <a:spLocks noChangeArrowheads="1"/>
            </p:cNvSpPr>
            <p:nvPr/>
          </p:nvSpPr>
          <p:spPr bwMode="auto">
            <a:xfrm>
              <a:off x="3712" y="3168"/>
              <a:ext cx="482" cy="161"/>
            </a:xfrm>
            <a:prstGeom prst="rect">
              <a:avLst/>
            </a:prstGeom>
            <a:noFill/>
            <a:ln w="9525">
              <a:noFill/>
              <a:miter lim="800000"/>
              <a:headEnd/>
              <a:tailEnd/>
            </a:ln>
          </p:spPr>
          <p:txBody>
            <a:bodyPr wrap="none">
              <a:spAutoFit/>
            </a:bodyPr>
            <a:lstStyle/>
            <a:p>
              <a:r>
                <a:rPr lang="pt-BR" sz="1200">
                  <a:solidFill>
                    <a:schemeClr val="bg1"/>
                  </a:solidFill>
                  <a:latin typeface="Arial" pitchFamily="34" charset="0"/>
                </a:rPr>
                <a:t>Mastócito</a:t>
              </a:r>
            </a:p>
          </p:txBody>
        </p:sp>
        <p:sp>
          <p:nvSpPr>
            <p:cNvPr id="23560" name="Text Box 10"/>
            <p:cNvSpPr txBox="1">
              <a:spLocks noChangeArrowheads="1"/>
            </p:cNvSpPr>
            <p:nvPr/>
          </p:nvSpPr>
          <p:spPr bwMode="auto">
            <a:xfrm>
              <a:off x="3243" y="2659"/>
              <a:ext cx="433" cy="161"/>
            </a:xfrm>
            <a:prstGeom prst="rect">
              <a:avLst/>
            </a:prstGeom>
            <a:noFill/>
            <a:ln w="9525">
              <a:noFill/>
              <a:miter lim="800000"/>
              <a:headEnd/>
              <a:tailEnd/>
            </a:ln>
          </p:spPr>
          <p:txBody>
            <a:bodyPr wrap="none">
              <a:spAutoFit/>
            </a:bodyPr>
            <a:lstStyle/>
            <a:p>
              <a:r>
                <a:rPr lang="pt-BR" sz="1200">
                  <a:solidFill>
                    <a:schemeClr val="bg1"/>
                  </a:solidFill>
                  <a:latin typeface="Arial" pitchFamily="34" charset="0"/>
                </a:rPr>
                <a:t>Linfócito</a:t>
              </a:r>
            </a:p>
          </p:txBody>
        </p:sp>
        <p:pic>
          <p:nvPicPr>
            <p:cNvPr id="23561" name="Picture 11"/>
            <p:cNvPicPr>
              <a:picLocks noChangeAspect="1" noChangeArrowheads="1"/>
            </p:cNvPicPr>
            <p:nvPr/>
          </p:nvPicPr>
          <p:blipFill>
            <a:blip r:embed="rId3" cstate="print"/>
            <a:srcRect/>
            <a:stretch>
              <a:fillRect/>
            </a:stretch>
          </p:blipFill>
          <p:spPr bwMode="auto">
            <a:xfrm>
              <a:off x="1392" y="534"/>
              <a:ext cx="4320" cy="3594"/>
            </a:xfrm>
            <a:prstGeom prst="rect">
              <a:avLst/>
            </a:prstGeom>
            <a:noFill/>
            <a:ln w="9525">
              <a:noFill/>
              <a:miter lim="800000"/>
              <a:headEnd/>
              <a:tailEnd/>
            </a:ln>
          </p:spPr>
        </p:pic>
        <p:sp>
          <p:nvSpPr>
            <p:cNvPr id="23562" name="Text Box 12"/>
            <p:cNvSpPr txBox="1">
              <a:spLocks noChangeArrowheads="1"/>
            </p:cNvSpPr>
            <p:nvPr/>
          </p:nvSpPr>
          <p:spPr bwMode="auto">
            <a:xfrm>
              <a:off x="3552" y="3600"/>
              <a:ext cx="495" cy="162"/>
            </a:xfrm>
            <a:prstGeom prst="rect">
              <a:avLst/>
            </a:prstGeom>
            <a:noFill/>
            <a:ln w="9525">
              <a:noFill/>
              <a:miter lim="800000"/>
              <a:headEnd/>
              <a:tailEnd/>
            </a:ln>
          </p:spPr>
          <p:txBody>
            <a:bodyPr wrap="none">
              <a:spAutoFit/>
            </a:bodyPr>
            <a:lstStyle/>
            <a:p>
              <a:r>
                <a:rPr lang="pt-BR" sz="1200">
                  <a:solidFill>
                    <a:schemeClr val="bg1"/>
                  </a:solidFill>
                  <a:latin typeface="Arial" pitchFamily="34" charset="0"/>
                </a:rPr>
                <a:t>Histamina</a:t>
              </a:r>
            </a:p>
          </p:txBody>
        </p:sp>
        <p:sp>
          <p:nvSpPr>
            <p:cNvPr id="23563" name="Text Box 13"/>
            <p:cNvSpPr txBox="1">
              <a:spLocks noChangeArrowheads="1"/>
            </p:cNvSpPr>
            <p:nvPr/>
          </p:nvSpPr>
          <p:spPr bwMode="auto">
            <a:xfrm>
              <a:off x="4416" y="2592"/>
              <a:ext cx="481" cy="161"/>
            </a:xfrm>
            <a:prstGeom prst="rect">
              <a:avLst/>
            </a:prstGeom>
            <a:noFill/>
            <a:ln w="9525">
              <a:noFill/>
              <a:miter lim="800000"/>
              <a:headEnd/>
              <a:tailEnd/>
            </a:ln>
          </p:spPr>
          <p:txBody>
            <a:bodyPr wrap="none">
              <a:spAutoFit/>
            </a:bodyPr>
            <a:lstStyle/>
            <a:p>
              <a:r>
                <a:rPr lang="pt-BR" sz="1200">
                  <a:solidFill>
                    <a:schemeClr val="bg1"/>
                  </a:solidFill>
                  <a:latin typeface="Arial" pitchFamily="34" charset="0"/>
                </a:rPr>
                <a:t>Neutrófilo</a:t>
              </a:r>
            </a:p>
          </p:txBody>
        </p:sp>
        <p:sp>
          <p:nvSpPr>
            <p:cNvPr id="23564" name="Text Box 14"/>
            <p:cNvSpPr txBox="1">
              <a:spLocks noChangeArrowheads="1"/>
            </p:cNvSpPr>
            <p:nvPr/>
          </p:nvSpPr>
          <p:spPr bwMode="auto">
            <a:xfrm>
              <a:off x="1488" y="3120"/>
              <a:ext cx="530" cy="161"/>
            </a:xfrm>
            <a:prstGeom prst="rect">
              <a:avLst/>
            </a:prstGeom>
            <a:noFill/>
            <a:ln w="9525">
              <a:noFill/>
              <a:miter lim="800000"/>
              <a:headEnd/>
              <a:tailEnd/>
            </a:ln>
          </p:spPr>
          <p:txBody>
            <a:bodyPr>
              <a:spAutoFit/>
            </a:bodyPr>
            <a:lstStyle/>
            <a:p>
              <a:r>
                <a:rPr lang="pt-BR" sz="1200">
                  <a:solidFill>
                    <a:schemeClr val="bg1"/>
                  </a:solidFill>
                  <a:latin typeface="Arial" pitchFamily="34" charset="0"/>
                </a:rPr>
                <a:t>Eosinófilo</a:t>
              </a:r>
            </a:p>
          </p:txBody>
        </p:sp>
        <p:sp>
          <p:nvSpPr>
            <p:cNvPr id="23565" name="Text Box 15"/>
            <p:cNvSpPr txBox="1">
              <a:spLocks noChangeArrowheads="1"/>
            </p:cNvSpPr>
            <p:nvPr/>
          </p:nvSpPr>
          <p:spPr bwMode="auto">
            <a:xfrm>
              <a:off x="3456" y="2688"/>
              <a:ext cx="432" cy="161"/>
            </a:xfrm>
            <a:prstGeom prst="rect">
              <a:avLst/>
            </a:prstGeom>
            <a:noFill/>
            <a:ln w="9525">
              <a:noFill/>
              <a:miter lim="800000"/>
              <a:headEnd/>
              <a:tailEnd/>
            </a:ln>
          </p:spPr>
          <p:txBody>
            <a:bodyPr wrap="none">
              <a:spAutoFit/>
            </a:bodyPr>
            <a:lstStyle/>
            <a:p>
              <a:r>
                <a:rPr lang="pt-BR" sz="1200">
                  <a:solidFill>
                    <a:schemeClr val="bg1"/>
                  </a:solidFill>
                  <a:latin typeface="Arial" pitchFamily="34" charset="0"/>
                </a:rPr>
                <a:t>Linfócito</a:t>
              </a:r>
            </a:p>
          </p:txBody>
        </p:sp>
        <p:sp>
          <p:nvSpPr>
            <p:cNvPr id="23566" name="Text Box 16"/>
            <p:cNvSpPr txBox="1">
              <a:spLocks noChangeArrowheads="1"/>
            </p:cNvSpPr>
            <p:nvPr/>
          </p:nvSpPr>
          <p:spPr bwMode="auto">
            <a:xfrm>
              <a:off x="4080" y="3120"/>
              <a:ext cx="482" cy="161"/>
            </a:xfrm>
            <a:prstGeom prst="rect">
              <a:avLst/>
            </a:prstGeom>
            <a:noFill/>
            <a:ln w="9525">
              <a:noFill/>
              <a:miter lim="800000"/>
              <a:headEnd/>
              <a:tailEnd/>
            </a:ln>
          </p:spPr>
          <p:txBody>
            <a:bodyPr wrap="none">
              <a:spAutoFit/>
            </a:bodyPr>
            <a:lstStyle/>
            <a:p>
              <a:r>
                <a:rPr lang="pt-BR" sz="1200">
                  <a:solidFill>
                    <a:schemeClr val="bg1"/>
                  </a:solidFill>
                  <a:latin typeface="Arial" pitchFamily="34" charset="0"/>
                </a:rPr>
                <a:t>Mastócito</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309563"/>
            <a:ext cx="8229600" cy="1079500"/>
          </a:xfrm>
          <a:effectLst>
            <a:outerShdw dist="35921" dir="2700000" algn="ctr" rotWithShape="0">
              <a:schemeClr val="bg1"/>
            </a:outerShdw>
          </a:effectLst>
        </p:spPr>
        <p:txBody>
          <a:bodyPr/>
          <a:lstStyle/>
          <a:p>
            <a:pPr eaLnBrk="1" hangingPunct="1">
              <a:defRPr/>
            </a:pPr>
            <a:r>
              <a:rPr lang="pt-BR" sz="4300" smtClean="0"/>
              <a:t>Epiderme </a:t>
            </a:r>
            <a:endParaRPr lang="pt-BR" smtClean="0"/>
          </a:p>
        </p:txBody>
      </p:sp>
      <p:pic>
        <p:nvPicPr>
          <p:cNvPr id="24579" name="Picture 4"/>
          <p:cNvPicPr>
            <a:picLocks noChangeAspect="1" noChangeArrowheads="1"/>
          </p:cNvPicPr>
          <p:nvPr/>
        </p:nvPicPr>
        <p:blipFill>
          <a:blip r:embed="rId3" cstate="print"/>
          <a:srcRect/>
          <a:stretch>
            <a:fillRect/>
          </a:stretch>
        </p:blipFill>
        <p:spPr bwMode="auto">
          <a:xfrm>
            <a:off x="2946400" y="1524000"/>
            <a:ext cx="3251200" cy="5334000"/>
          </a:xfrm>
          <a:prstGeom prst="rect">
            <a:avLst/>
          </a:prstGeom>
          <a:noFill/>
          <a:ln w="9525">
            <a:noFill/>
            <a:miter lim="800000"/>
            <a:headEnd/>
            <a:tailEnd/>
          </a:ln>
        </p:spPr>
      </p:pic>
      <p:sp>
        <p:nvSpPr>
          <p:cNvPr id="216069" name="Rectangle 5"/>
          <p:cNvSpPr>
            <a:spLocks noGrp="1" noChangeArrowheads="1"/>
          </p:cNvSpPr>
          <p:nvPr>
            <p:ph type="body" sz="half" idx="1"/>
          </p:nvPr>
        </p:nvSpPr>
        <p:spPr/>
        <p:txBody>
          <a:bodyPr/>
          <a:lstStyle/>
          <a:p>
            <a:pPr eaLnBrk="1" hangingPunct="1">
              <a:defRPr/>
            </a:pPr>
            <a:endParaRPr lang="pt-BR"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ctrTitle"/>
          </p:nvPr>
        </p:nvSpPr>
        <p:spPr/>
        <p:txBody>
          <a:bodyPr/>
          <a:lstStyle/>
          <a:p>
            <a:pPr eaLnBrk="1" hangingPunct="1">
              <a:defRPr/>
            </a:pPr>
            <a:r>
              <a:rPr lang="pt-BR" sz="7200" smtClean="0"/>
              <a:t>Hipersensibilidade </a:t>
            </a:r>
            <a:r>
              <a:rPr lang="pt-BR" sz="7200" smtClean="0">
                <a:latin typeface="Times New Roman" pitchFamily="18" charset="0"/>
              </a:rPr>
              <a:t>III</a:t>
            </a:r>
          </a:p>
        </p:txBody>
      </p:sp>
      <p:sp>
        <p:nvSpPr>
          <p:cNvPr id="261123" name="Rectangle 3"/>
          <p:cNvSpPr>
            <a:spLocks noGrp="1" noChangeArrowheads="1"/>
          </p:cNvSpPr>
          <p:nvPr>
            <p:ph type="subTitle" idx="1"/>
          </p:nvPr>
        </p:nvSpPr>
        <p:spPr/>
        <p:txBody>
          <a:bodyPr/>
          <a:lstStyle/>
          <a:p>
            <a:pPr eaLnBrk="1" hangingPunct="1">
              <a:defRPr/>
            </a:pPr>
            <a:endParaRPr lang="pt-B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Grp="1" noChangeArrowheads="1"/>
          </p:cNvSpPr>
          <p:nvPr>
            <p:ph type="title"/>
          </p:nvPr>
        </p:nvSpPr>
        <p:spPr/>
        <p:txBody>
          <a:bodyPr/>
          <a:lstStyle/>
          <a:p>
            <a:pPr eaLnBrk="1" hangingPunct="1">
              <a:defRPr/>
            </a:pPr>
            <a:r>
              <a:rPr lang="pt-BR" sz="5400" smtClean="0">
                <a:latin typeface="Pristina" pitchFamily="66" charset="0"/>
              </a:rPr>
              <a:t>Hipersensibilidade</a:t>
            </a:r>
            <a:r>
              <a:rPr lang="pt-BR" smtClean="0"/>
              <a:t> III</a:t>
            </a:r>
          </a:p>
        </p:txBody>
      </p:sp>
      <p:sp>
        <p:nvSpPr>
          <p:cNvPr id="183304" name="Rectangle 8"/>
          <p:cNvSpPr>
            <a:spLocks noGrp="1" noChangeArrowheads="1"/>
          </p:cNvSpPr>
          <p:nvPr>
            <p:ph type="body" idx="1"/>
          </p:nvPr>
        </p:nvSpPr>
        <p:spPr/>
        <p:txBody>
          <a:bodyPr/>
          <a:lstStyle/>
          <a:p>
            <a:pPr eaLnBrk="1" hangingPunct="1">
              <a:defRPr/>
            </a:pPr>
            <a:r>
              <a:rPr lang="pt-BR" smtClean="0"/>
              <a:t>Conceito</a:t>
            </a:r>
          </a:p>
          <a:p>
            <a:pPr eaLnBrk="1" hangingPunct="1">
              <a:defRPr/>
            </a:pPr>
            <a:r>
              <a:rPr lang="pt-BR" smtClean="0"/>
              <a:t>Clássicas</a:t>
            </a:r>
          </a:p>
          <a:p>
            <a:pPr lvl="1" eaLnBrk="1" hangingPunct="1">
              <a:defRPr/>
            </a:pPr>
            <a:r>
              <a:rPr lang="pt-BR" smtClean="0"/>
              <a:t>Reação de Arthus</a:t>
            </a:r>
          </a:p>
        </p:txBody>
      </p:sp>
      <p:sp>
        <p:nvSpPr>
          <p:cNvPr id="183305" name="Text Box 9"/>
          <p:cNvSpPr txBox="1">
            <a:spLocks noChangeArrowheads="1"/>
          </p:cNvSpPr>
          <p:nvPr/>
        </p:nvSpPr>
        <p:spPr bwMode="auto">
          <a:xfrm>
            <a:off x="323850" y="3500438"/>
            <a:ext cx="2492375" cy="519112"/>
          </a:xfrm>
          <a:prstGeom prst="rect">
            <a:avLst/>
          </a:prstGeom>
          <a:noFill/>
          <a:ln w="9525">
            <a:noFill/>
            <a:miter lim="800000"/>
            <a:headEnd/>
            <a:tailEnd/>
          </a:ln>
        </p:spPr>
        <p:txBody>
          <a:bodyPr wrap="none">
            <a:spAutoFit/>
          </a:bodyPr>
          <a:lstStyle/>
          <a:p>
            <a:pPr algn="ctr"/>
            <a:r>
              <a:rPr lang="pt-BR" sz="2800">
                <a:latin typeface="Souvenir Lt BT" pitchFamily="18" charset="0"/>
              </a:rPr>
              <a:t>Hiperimunizado</a:t>
            </a:r>
          </a:p>
        </p:txBody>
      </p:sp>
      <p:sp>
        <p:nvSpPr>
          <p:cNvPr id="183306" name="Text Box 10"/>
          <p:cNvSpPr txBox="1">
            <a:spLocks noChangeArrowheads="1"/>
          </p:cNvSpPr>
          <p:nvPr/>
        </p:nvSpPr>
        <p:spPr bwMode="auto">
          <a:xfrm>
            <a:off x="2268538" y="5157788"/>
            <a:ext cx="1854200" cy="519112"/>
          </a:xfrm>
          <a:prstGeom prst="rect">
            <a:avLst/>
          </a:prstGeom>
          <a:noFill/>
          <a:ln w="9525">
            <a:noFill/>
            <a:miter lim="800000"/>
            <a:headEnd/>
            <a:tailEnd/>
          </a:ln>
        </p:spPr>
        <p:txBody>
          <a:bodyPr wrap="none">
            <a:spAutoFit/>
          </a:bodyPr>
          <a:lstStyle/>
          <a:p>
            <a:pPr algn="ctr"/>
            <a:r>
              <a:rPr lang="pt-BR" sz="2800">
                <a:latin typeface="Souvenir Lt BT" pitchFamily="18" charset="0"/>
                <a:sym typeface="Symbol" pitchFamily="18" charset="2"/>
              </a:rPr>
              <a:t> IgG + Ag</a:t>
            </a:r>
          </a:p>
        </p:txBody>
      </p:sp>
      <p:sp>
        <p:nvSpPr>
          <p:cNvPr id="183308" name="AutoShape 12"/>
          <p:cNvSpPr>
            <a:spLocks noChangeArrowheads="1"/>
          </p:cNvSpPr>
          <p:nvPr/>
        </p:nvSpPr>
        <p:spPr bwMode="auto">
          <a:xfrm>
            <a:off x="5148263" y="4308475"/>
            <a:ext cx="3554412" cy="2549525"/>
          </a:xfrm>
          <a:prstGeom prst="star16">
            <a:avLst>
              <a:gd name="adj" fmla="val 37500"/>
            </a:avLst>
          </a:prstGeom>
          <a:solidFill>
            <a:schemeClr val="accent1"/>
          </a:solidFill>
          <a:ln w="9525">
            <a:solidFill>
              <a:schemeClr val="tx1"/>
            </a:solidFill>
            <a:miter lim="800000"/>
            <a:headEnd/>
            <a:tailEnd/>
          </a:ln>
          <a:effectLst/>
        </p:spPr>
        <p:txBody>
          <a:bodyPr anchor="ctr"/>
          <a:lstStyle/>
          <a:p>
            <a:pPr algn="ctr">
              <a:defRPr/>
            </a:pPr>
            <a:r>
              <a:rPr lang="pt-BR" sz="2800">
                <a:solidFill>
                  <a:schemeClr val="tx2"/>
                </a:solidFill>
                <a:effectLst>
                  <a:outerShdw blurRad="38100" dist="38100" dir="2700000" algn="tl">
                    <a:srgbClr val="000000"/>
                  </a:outerShdw>
                </a:effectLst>
              </a:rPr>
              <a:t>Vasculite necrotizante</a:t>
            </a:r>
          </a:p>
        </p:txBody>
      </p:sp>
      <p:cxnSp>
        <p:nvCxnSpPr>
          <p:cNvPr id="183310" name="AutoShape 14"/>
          <p:cNvCxnSpPr>
            <a:cxnSpLocks noChangeShapeType="1"/>
            <a:stCxn id="183305" idx="2"/>
            <a:endCxn id="183306" idx="1"/>
          </p:cNvCxnSpPr>
          <p:nvPr/>
        </p:nvCxnSpPr>
        <p:spPr bwMode="auto">
          <a:xfrm rot="16200000" flipH="1">
            <a:off x="1219994" y="4369594"/>
            <a:ext cx="1398588" cy="698500"/>
          </a:xfrm>
          <a:prstGeom prst="curvedConnector2">
            <a:avLst/>
          </a:prstGeom>
          <a:noFill/>
          <a:ln w="28575">
            <a:solidFill>
              <a:schemeClr val="tx1"/>
            </a:solidFill>
            <a:round/>
            <a:headEnd/>
            <a:tailEnd type="triangle" w="med" len="med"/>
          </a:ln>
        </p:spPr>
      </p:cxnSp>
      <p:cxnSp>
        <p:nvCxnSpPr>
          <p:cNvPr id="183311" name="AutoShape 15"/>
          <p:cNvCxnSpPr>
            <a:cxnSpLocks noChangeShapeType="1"/>
            <a:stCxn id="183306" idx="2"/>
            <a:endCxn id="183308" idx="3"/>
          </p:cNvCxnSpPr>
          <p:nvPr/>
        </p:nvCxnSpPr>
        <p:spPr bwMode="auto">
          <a:xfrm rot="5400000" flipH="1" flipV="1">
            <a:off x="4376738" y="3127375"/>
            <a:ext cx="1368425" cy="3730625"/>
          </a:xfrm>
          <a:prstGeom prst="curvedConnector5">
            <a:avLst>
              <a:gd name="adj1" fmla="val -16588"/>
              <a:gd name="adj2" fmla="val 38597"/>
              <a:gd name="adj3" fmla="val 116704"/>
            </a:avLst>
          </a:prstGeom>
          <a:noFill/>
          <a:ln w="28575">
            <a:solidFill>
              <a:schemeClr val="tx1"/>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83306"/>
                                        </p:tgtEl>
                                        <p:attrNameLst>
                                          <p:attrName>style.visibility</p:attrName>
                                        </p:attrNameLst>
                                      </p:cBhvr>
                                      <p:to>
                                        <p:strVal val="visible"/>
                                      </p:to>
                                    </p:set>
                                    <p:anim calcmode="lin" valueType="num">
                                      <p:cBhvr additive="base">
                                        <p:cTn id="11" dur="500" fill="hold"/>
                                        <p:tgtEl>
                                          <p:spTgt spid="183306"/>
                                        </p:tgtEl>
                                        <p:attrNameLst>
                                          <p:attrName>ppt_x</p:attrName>
                                        </p:attrNameLst>
                                      </p:cBhvr>
                                      <p:tavLst>
                                        <p:tav tm="0">
                                          <p:val>
                                            <p:strVal val="0-#ppt_w/2"/>
                                          </p:val>
                                        </p:tav>
                                        <p:tav tm="100000">
                                          <p:val>
                                            <p:strVal val="#ppt_x"/>
                                          </p:val>
                                        </p:tav>
                                      </p:tavLst>
                                    </p:anim>
                                    <p:anim calcmode="lin" valueType="num">
                                      <p:cBhvr additive="base">
                                        <p:cTn id="12" dur="500" fill="hold"/>
                                        <p:tgtEl>
                                          <p:spTgt spid="18330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83310"/>
                                        </p:tgtEl>
                                        <p:attrNameLst>
                                          <p:attrName>style.visibility</p:attrName>
                                        </p:attrNameLst>
                                      </p:cBhvr>
                                      <p:to>
                                        <p:strVal val="visible"/>
                                      </p:to>
                                    </p:set>
                                    <p:anim calcmode="lin" valueType="num">
                                      <p:cBhvr additive="base">
                                        <p:cTn id="15" dur="500" fill="hold"/>
                                        <p:tgtEl>
                                          <p:spTgt spid="183310"/>
                                        </p:tgtEl>
                                        <p:attrNameLst>
                                          <p:attrName>ppt_x</p:attrName>
                                        </p:attrNameLst>
                                      </p:cBhvr>
                                      <p:tavLst>
                                        <p:tav tm="0">
                                          <p:val>
                                            <p:strVal val="0-#ppt_w/2"/>
                                          </p:val>
                                        </p:tav>
                                        <p:tav tm="100000">
                                          <p:val>
                                            <p:strVal val="#ppt_x"/>
                                          </p:val>
                                        </p:tav>
                                      </p:tavLst>
                                    </p:anim>
                                    <p:anim calcmode="lin" valueType="num">
                                      <p:cBhvr additive="base">
                                        <p:cTn id="16" dur="500" fill="hold"/>
                                        <p:tgtEl>
                                          <p:spTgt spid="1833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83311"/>
                                        </p:tgtEl>
                                        <p:attrNameLst>
                                          <p:attrName>style.visibility</p:attrName>
                                        </p:attrNameLst>
                                      </p:cBhvr>
                                      <p:to>
                                        <p:strVal val="visible"/>
                                      </p:to>
                                    </p:set>
                                    <p:anim calcmode="lin" valueType="num">
                                      <p:cBhvr additive="base">
                                        <p:cTn id="21" dur="500" fill="hold"/>
                                        <p:tgtEl>
                                          <p:spTgt spid="183311"/>
                                        </p:tgtEl>
                                        <p:attrNameLst>
                                          <p:attrName>ppt_x</p:attrName>
                                        </p:attrNameLst>
                                      </p:cBhvr>
                                      <p:tavLst>
                                        <p:tav tm="0">
                                          <p:val>
                                            <p:strVal val="0-#ppt_w/2"/>
                                          </p:val>
                                        </p:tav>
                                        <p:tav tm="100000">
                                          <p:val>
                                            <p:strVal val="#ppt_x"/>
                                          </p:val>
                                        </p:tav>
                                      </p:tavLst>
                                    </p:anim>
                                    <p:anim calcmode="lin" valueType="num">
                                      <p:cBhvr additive="base">
                                        <p:cTn id="22" dur="500" fill="hold"/>
                                        <p:tgtEl>
                                          <p:spTgt spid="183311"/>
                                        </p:tgtEl>
                                        <p:attrNameLst>
                                          <p:attrName>ppt_y</p:attrName>
                                        </p:attrNameLst>
                                      </p:cBhvr>
                                      <p:tavLst>
                                        <p:tav tm="0">
                                          <p:val>
                                            <p:strVal val="#ppt_y"/>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183308"/>
                                        </p:tgtEl>
                                        <p:attrNameLst>
                                          <p:attrName>style.visibility</p:attrName>
                                        </p:attrNameLst>
                                      </p:cBhvr>
                                      <p:to>
                                        <p:strVal val="visible"/>
                                      </p:to>
                                    </p:set>
                                    <p:anim calcmode="lin" valueType="num">
                                      <p:cBhvr additive="base">
                                        <p:cTn id="25" dur="500" fill="hold"/>
                                        <p:tgtEl>
                                          <p:spTgt spid="183308"/>
                                        </p:tgtEl>
                                        <p:attrNameLst>
                                          <p:attrName>ppt_x</p:attrName>
                                        </p:attrNameLst>
                                      </p:cBhvr>
                                      <p:tavLst>
                                        <p:tav tm="0">
                                          <p:val>
                                            <p:strVal val="0-#ppt_w/2"/>
                                          </p:val>
                                        </p:tav>
                                        <p:tav tm="100000">
                                          <p:val>
                                            <p:strVal val="#ppt_x"/>
                                          </p:val>
                                        </p:tav>
                                      </p:tavLst>
                                    </p:anim>
                                    <p:anim calcmode="lin" valueType="num">
                                      <p:cBhvr additive="base">
                                        <p:cTn id="26" dur="500" fill="hold"/>
                                        <p:tgtEl>
                                          <p:spTgt spid="1833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5" grpId="0"/>
      <p:bldP spid="183306" grpId="0"/>
      <p:bldP spid="1833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defRPr/>
            </a:pPr>
            <a:r>
              <a:rPr lang="pt-BR" sz="5400" smtClean="0">
                <a:latin typeface="Pristina" pitchFamily="66" charset="0"/>
              </a:rPr>
              <a:t>Hipersensibilidade</a:t>
            </a:r>
            <a:r>
              <a:rPr lang="pt-BR" smtClean="0"/>
              <a:t> III</a:t>
            </a:r>
          </a:p>
        </p:txBody>
      </p:sp>
      <p:sp>
        <p:nvSpPr>
          <p:cNvPr id="235523" name="Rectangle 3"/>
          <p:cNvSpPr>
            <a:spLocks noGrp="1" noChangeArrowheads="1"/>
          </p:cNvSpPr>
          <p:nvPr>
            <p:ph type="body" idx="1"/>
          </p:nvPr>
        </p:nvSpPr>
        <p:spPr>
          <a:xfrm>
            <a:off x="457200" y="1341438"/>
            <a:ext cx="8229600" cy="5183187"/>
          </a:xfrm>
        </p:spPr>
        <p:txBody>
          <a:bodyPr/>
          <a:lstStyle/>
          <a:p>
            <a:pPr eaLnBrk="1" hangingPunct="1">
              <a:defRPr/>
            </a:pPr>
            <a:r>
              <a:rPr lang="pt-BR" smtClean="0"/>
              <a:t>Mecanismos</a:t>
            </a:r>
          </a:p>
          <a:p>
            <a:pPr eaLnBrk="1" hangingPunct="1">
              <a:defRPr/>
            </a:pPr>
            <a:r>
              <a:rPr lang="pt-BR" smtClean="0"/>
              <a:t>Padrão</a:t>
            </a:r>
          </a:p>
          <a:p>
            <a:pPr lvl="1" eaLnBrk="1" hangingPunct="1">
              <a:defRPr/>
            </a:pPr>
            <a:r>
              <a:rPr lang="pt-BR" smtClean="0"/>
              <a:t>Proporção Ac/Ag</a:t>
            </a:r>
          </a:p>
          <a:p>
            <a:pPr lvl="2" eaLnBrk="1" hangingPunct="1">
              <a:defRPr/>
            </a:pPr>
            <a:r>
              <a:rPr lang="pt-BR" smtClean="0">
                <a:sym typeface="Symbol" pitchFamily="18" charset="2"/>
              </a:rPr>
              <a:t>&gt; Ag : &lt; Ac</a:t>
            </a:r>
          </a:p>
          <a:p>
            <a:pPr lvl="3" eaLnBrk="1" hangingPunct="1">
              <a:defRPr/>
            </a:pPr>
            <a:r>
              <a:rPr lang="pt-BR" smtClean="0">
                <a:sym typeface="Symbol" pitchFamily="18" charset="2"/>
              </a:rPr>
              <a:t>Mais solúvel</a:t>
            </a:r>
          </a:p>
          <a:p>
            <a:pPr lvl="3" eaLnBrk="1" hangingPunct="1">
              <a:defRPr/>
            </a:pPr>
            <a:r>
              <a:rPr lang="pt-BR" smtClean="0">
                <a:sym typeface="Symbol" pitchFamily="18" charset="2"/>
              </a:rPr>
              <a:t>Deposição ao longo do endotélio</a:t>
            </a:r>
          </a:p>
          <a:p>
            <a:pPr lvl="3" eaLnBrk="1" hangingPunct="1">
              <a:defRPr/>
            </a:pPr>
            <a:r>
              <a:rPr lang="pt-BR" smtClean="0">
                <a:sym typeface="Symbol" pitchFamily="18" charset="2"/>
              </a:rPr>
              <a:t>Sistêmico</a:t>
            </a:r>
          </a:p>
          <a:p>
            <a:pPr lvl="2" eaLnBrk="1" hangingPunct="1">
              <a:defRPr/>
            </a:pPr>
            <a:r>
              <a:rPr lang="pt-BR" smtClean="0">
                <a:sym typeface="Symbol" pitchFamily="18" charset="2"/>
              </a:rPr>
              <a:t>&gt; Ac : &lt; Ag</a:t>
            </a:r>
          </a:p>
          <a:p>
            <a:pPr lvl="3" eaLnBrk="1" hangingPunct="1">
              <a:defRPr/>
            </a:pPr>
            <a:r>
              <a:rPr lang="pt-BR" smtClean="0">
                <a:sym typeface="Symbol" pitchFamily="18" charset="2"/>
              </a:rPr>
              <a:t>Precipitação rápida</a:t>
            </a:r>
          </a:p>
          <a:p>
            <a:pPr lvl="3" eaLnBrk="1" hangingPunct="1">
              <a:defRPr/>
            </a:pPr>
            <a:r>
              <a:rPr lang="pt-BR" smtClean="0">
                <a:sym typeface="Symbol" pitchFamily="18" charset="2"/>
              </a:rPr>
              <a:t>Localizada ou sem lesão</a:t>
            </a:r>
          </a:p>
          <a:p>
            <a:pPr eaLnBrk="1" hangingPunct="1">
              <a:defRPr/>
            </a:pPr>
            <a:r>
              <a:rPr lang="pt-BR" smtClean="0">
                <a:sym typeface="Symbol" pitchFamily="18" charset="2"/>
              </a:rPr>
              <a:t>Órgãos e tecidos alvo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defRPr/>
            </a:pPr>
            <a:r>
              <a:rPr lang="pt-BR" sz="5400" smtClean="0">
                <a:latin typeface="Pristina" pitchFamily="66" charset="0"/>
              </a:rPr>
              <a:t>Hipersensibilidade</a:t>
            </a:r>
            <a:r>
              <a:rPr lang="pt-BR" smtClean="0"/>
              <a:t> III</a:t>
            </a:r>
          </a:p>
        </p:txBody>
      </p:sp>
      <p:sp>
        <p:nvSpPr>
          <p:cNvPr id="226307" name="Rectangle 3"/>
          <p:cNvSpPr>
            <a:spLocks noGrp="1" noChangeArrowheads="1"/>
          </p:cNvSpPr>
          <p:nvPr>
            <p:ph type="body" idx="1"/>
          </p:nvPr>
        </p:nvSpPr>
        <p:spPr>
          <a:xfrm>
            <a:off x="457200" y="1341438"/>
            <a:ext cx="8229600" cy="5111750"/>
          </a:xfrm>
        </p:spPr>
        <p:txBody>
          <a:bodyPr/>
          <a:lstStyle/>
          <a:p>
            <a:pPr eaLnBrk="1" hangingPunct="1">
              <a:defRPr/>
            </a:pPr>
            <a:r>
              <a:rPr lang="pt-BR" smtClean="0"/>
              <a:t>Exemplos</a:t>
            </a:r>
          </a:p>
          <a:p>
            <a:pPr lvl="1" eaLnBrk="1" hangingPunct="1">
              <a:defRPr/>
            </a:pPr>
            <a:r>
              <a:rPr lang="pt-BR" smtClean="0"/>
              <a:t>Doença auto-imune</a:t>
            </a:r>
          </a:p>
          <a:p>
            <a:pPr lvl="2" eaLnBrk="1" hangingPunct="1">
              <a:defRPr/>
            </a:pPr>
            <a:r>
              <a:rPr lang="pt-BR" smtClean="0"/>
              <a:t>LES </a:t>
            </a:r>
            <a:r>
              <a:rPr lang="pt-BR" smtClean="0">
                <a:sym typeface="Wingdings" pitchFamily="2" charset="2"/>
              </a:rPr>
              <a:t> insuficiência renal</a:t>
            </a:r>
            <a:endParaRPr lang="pt-BR" smtClean="0"/>
          </a:p>
          <a:p>
            <a:pPr lvl="1" eaLnBrk="1" hangingPunct="1">
              <a:defRPr/>
            </a:pPr>
            <a:r>
              <a:rPr lang="pt-BR" smtClean="0"/>
              <a:t>Doenças virais</a:t>
            </a:r>
          </a:p>
          <a:p>
            <a:pPr lvl="2" eaLnBrk="1" hangingPunct="1">
              <a:defRPr/>
            </a:pPr>
            <a:r>
              <a:rPr lang="pt-BR" smtClean="0"/>
              <a:t>HIC</a:t>
            </a:r>
          </a:p>
          <a:p>
            <a:pPr lvl="2" eaLnBrk="1" hangingPunct="1">
              <a:defRPr/>
            </a:pPr>
            <a:r>
              <a:rPr lang="pt-BR" smtClean="0"/>
              <a:t>AIE</a:t>
            </a:r>
          </a:p>
          <a:p>
            <a:pPr lvl="2" eaLnBrk="1" hangingPunct="1">
              <a:defRPr/>
            </a:pPr>
            <a:r>
              <a:rPr lang="pt-BR" smtClean="0"/>
              <a:t>PIF</a:t>
            </a:r>
          </a:p>
          <a:p>
            <a:pPr lvl="1" eaLnBrk="1" hangingPunct="1">
              <a:defRPr/>
            </a:pPr>
            <a:r>
              <a:rPr lang="pt-BR" smtClean="0"/>
              <a:t>Doenças bacterianas</a:t>
            </a:r>
          </a:p>
          <a:p>
            <a:pPr lvl="1" eaLnBrk="1" hangingPunct="1">
              <a:defRPr/>
            </a:pPr>
            <a:r>
              <a:rPr lang="pt-BR" smtClean="0"/>
              <a:t>Doenças alérgicas</a:t>
            </a:r>
          </a:p>
          <a:p>
            <a:pPr lvl="2" eaLnBrk="1" hangingPunct="1">
              <a:defRPr/>
            </a:pPr>
            <a:r>
              <a:rPr lang="pt-BR" smtClean="0"/>
              <a:t>Aspergilose broncopulmonar</a:t>
            </a:r>
          </a:p>
        </p:txBody>
      </p:sp>
      <p:sp>
        <p:nvSpPr>
          <p:cNvPr id="226315" name="AutoShape 11"/>
          <p:cNvSpPr>
            <a:spLocks/>
          </p:cNvSpPr>
          <p:nvPr/>
        </p:nvSpPr>
        <p:spPr bwMode="auto">
          <a:xfrm>
            <a:off x="4932363" y="1844675"/>
            <a:ext cx="503237" cy="3313113"/>
          </a:xfrm>
          <a:prstGeom prst="rightBrace">
            <a:avLst>
              <a:gd name="adj1" fmla="val 54863"/>
              <a:gd name="adj2" fmla="val 50023"/>
            </a:avLst>
          </a:prstGeom>
          <a:noFill/>
          <a:ln w="38100">
            <a:solidFill>
              <a:schemeClr val="tx1"/>
            </a:solidFill>
            <a:round/>
            <a:headEnd/>
            <a:tailEnd/>
          </a:ln>
          <a:effectLst/>
        </p:spPr>
        <p:txBody>
          <a:bodyPr wrap="none" anchor="ctr"/>
          <a:lstStyle/>
          <a:p>
            <a:pPr algn="ctr">
              <a:defRPr/>
            </a:pPr>
            <a:endParaRPr lang="pt-BR">
              <a:effectLst>
                <a:outerShdw blurRad="38100" dist="38100" dir="2700000" algn="tl">
                  <a:srgbClr val="000000"/>
                </a:outerShdw>
              </a:effectLst>
            </a:endParaRPr>
          </a:p>
        </p:txBody>
      </p:sp>
      <p:sp>
        <p:nvSpPr>
          <p:cNvPr id="226316" name="Text Box 12"/>
          <p:cNvSpPr txBox="1">
            <a:spLocks noChangeArrowheads="1"/>
          </p:cNvSpPr>
          <p:nvPr/>
        </p:nvSpPr>
        <p:spPr bwMode="auto">
          <a:xfrm>
            <a:off x="5724525" y="3148013"/>
            <a:ext cx="890588" cy="641350"/>
          </a:xfrm>
          <a:prstGeom prst="rect">
            <a:avLst/>
          </a:prstGeom>
          <a:noFill/>
          <a:ln w="9525">
            <a:noFill/>
            <a:miter lim="800000"/>
            <a:headEnd/>
            <a:tailEnd/>
          </a:ln>
          <a:effectLst/>
        </p:spPr>
        <p:txBody>
          <a:bodyPr wrap="none">
            <a:spAutoFit/>
          </a:bodyPr>
          <a:lstStyle/>
          <a:p>
            <a:pPr>
              <a:defRPr/>
            </a:pPr>
            <a:r>
              <a:rPr lang="pt-BR" sz="3600">
                <a:effectLst>
                  <a:outerShdw blurRad="38100" dist="38100" dir="2700000" algn="tl">
                    <a:srgbClr val="000000"/>
                  </a:outerShdw>
                </a:effectLst>
                <a:latin typeface="Souvenir Lt BT" pitchFamily="18" charset="0"/>
              </a:rPr>
              <a:t>IgG</a:t>
            </a:r>
          </a:p>
        </p:txBody>
      </p:sp>
      <p:sp>
        <p:nvSpPr>
          <p:cNvPr id="226317" name="AutoShape 13"/>
          <p:cNvSpPr>
            <a:spLocks noChangeArrowheads="1"/>
          </p:cNvSpPr>
          <p:nvPr/>
        </p:nvSpPr>
        <p:spPr bwMode="auto">
          <a:xfrm flipH="1">
            <a:off x="5867400" y="5516563"/>
            <a:ext cx="719138" cy="433387"/>
          </a:xfrm>
          <a:prstGeom prst="rightArrow">
            <a:avLst>
              <a:gd name="adj1" fmla="val 50000"/>
              <a:gd name="adj2" fmla="val 41484"/>
            </a:avLst>
          </a:prstGeom>
          <a:solidFill>
            <a:schemeClr val="accent1"/>
          </a:solidFill>
          <a:ln w="9525">
            <a:solidFill>
              <a:schemeClr val="tx1"/>
            </a:solidFill>
            <a:miter lim="800000"/>
            <a:headEnd/>
            <a:tailEnd/>
          </a:ln>
        </p:spPr>
        <p:txBody>
          <a:bodyPr wrap="none" anchor="ctr"/>
          <a:lstStyle/>
          <a:p>
            <a:endParaRPr lang="pt-BR"/>
          </a:p>
        </p:txBody>
      </p:sp>
      <p:sp>
        <p:nvSpPr>
          <p:cNvPr id="226318" name="Text Box 14"/>
          <p:cNvSpPr txBox="1">
            <a:spLocks noChangeArrowheads="1"/>
          </p:cNvSpPr>
          <p:nvPr/>
        </p:nvSpPr>
        <p:spPr bwMode="auto">
          <a:xfrm>
            <a:off x="6588125" y="5373688"/>
            <a:ext cx="817563" cy="641350"/>
          </a:xfrm>
          <a:prstGeom prst="rect">
            <a:avLst/>
          </a:prstGeom>
          <a:noFill/>
          <a:ln w="9525">
            <a:noFill/>
            <a:miter lim="800000"/>
            <a:headEnd/>
            <a:tailEnd/>
          </a:ln>
          <a:effectLst/>
        </p:spPr>
        <p:txBody>
          <a:bodyPr wrap="none">
            <a:spAutoFit/>
          </a:bodyPr>
          <a:lstStyle/>
          <a:p>
            <a:pPr>
              <a:defRPr/>
            </a:pPr>
            <a:r>
              <a:rPr lang="pt-BR" sz="3600">
                <a:effectLst>
                  <a:outerShdw blurRad="38100" dist="38100" dir="2700000" algn="tl">
                    <a:srgbClr val="000000"/>
                  </a:outerShdw>
                </a:effectLst>
                <a:latin typeface="Souvenir Lt BT" pitchFamily="18" charset="0"/>
              </a:rPr>
              <a:t>IgE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3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63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6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5" grpId="0" animBg="1"/>
      <p:bldP spid="226316" grpId="0"/>
      <p:bldP spid="226317" grpId="0" animBg="1"/>
      <p:bldP spid="2263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323850" y="260350"/>
            <a:ext cx="8496300" cy="792163"/>
          </a:xfrm>
        </p:spPr>
        <p:txBody>
          <a:bodyPr/>
          <a:lstStyle/>
          <a:p>
            <a:pPr eaLnBrk="1" hangingPunct="1">
              <a:defRPr/>
            </a:pPr>
            <a:r>
              <a:rPr lang="pt-BR" sz="4000" smtClean="0"/>
              <a:t>Glomerulonefrite  Proliferativa</a:t>
            </a:r>
          </a:p>
        </p:txBody>
      </p:sp>
      <p:pic>
        <p:nvPicPr>
          <p:cNvPr id="29699" name="Picture 3"/>
          <p:cNvPicPr>
            <a:picLocks noChangeAspect="1" noChangeArrowheads="1"/>
          </p:cNvPicPr>
          <p:nvPr/>
        </p:nvPicPr>
        <p:blipFill>
          <a:blip r:embed="rId3" cstate="print"/>
          <a:srcRect/>
          <a:stretch>
            <a:fillRect/>
          </a:stretch>
        </p:blipFill>
        <p:spPr bwMode="auto">
          <a:xfrm>
            <a:off x="179388" y="954088"/>
            <a:ext cx="4524375" cy="3076575"/>
          </a:xfrm>
          <a:prstGeom prst="rect">
            <a:avLst/>
          </a:prstGeom>
          <a:noFill/>
          <a:ln w="9525">
            <a:noFill/>
            <a:miter lim="800000"/>
            <a:headEnd/>
            <a:tailEnd/>
          </a:ln>
        </p:spPr>
      </p:pic>
      <p:pic>
        <p:nvPicPr>
          <p:cNvPr id="29700" name="Picture 4"/>
          <p:cNvPicPr>
            <a:picLocks noChangeAspect="1" noChangeArrowheads="1"/>
          </p:cNvPicPr>
          <p:nvPr/>
        </p:nvPicPr>
        <p:blipFill>
          <a:blip r:embed="rId4" cstate="print"/>
          <a:srcRect/>
          <a:stretch>
            <a:fillRect/>
          </a:stretch>
        </p:blipFill>
        <p:spPr bwMode="auto">
          <a:xfrm>
            <a:off x="4208463" y="3573463"/>
            <a:ext cx="4467225"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323850" y="260350"/>
            <a:ext cx="8496300" cy="792163"/>
          </a:xfrm>
        </p:spPr>
        <p:txBody>
          <a:bodyPr/>
          <a:lstStyle/>
          <a:p>
            <a:pPr eaLnBrk="1" hangingPunct="1">
              <a:defRPr/>
            </a:pPr>
            <a:r>
              <a:rPr lang="pt-BR" sz="4000" smtClean="0"/>
              <a:t>Glomerulonefrite  Membranosa</a:t>
            </a:r>
          </a:p>
        </p:txBody>
      </p:sp>
      <p:pic>
        <p:nvPicPr>
          <p:cNvPr id="30723" name="Picture 3"/>
          <p:cNvPicPr>
            <a:picLocks noChangeAspect="1" noChangeArrowheads="1"/>
          </p:cNvPicPr>
          <p:nvPr/>
        </p:nvPicPr>
        <p:blipFill>
          <a:blip r:embed="rId3" cstate="print"/>
          <a:srcRect/>
          <a:stretch>
            <a:fillRect/>
          </a:stretch>
        </p:blipFill>
        <p:spPr bwMode="auto">
          <a:xfrm>
            <a:off x="179388" y="982663"/>
            <a:ext cx="4486275" cy="3019425"/>
          </a:xfrm>
          <a:prstGeom prst="rect">
            <a:avLst/>
          </a:prstGeom>
          <a:noFill/>
          <a:ln w="9525">
            <a:noFill/>
            <a:miter lim="800000"/>
            <a:headEnd/>
            <a:tailEnd/>
          </a:ln>
        </p:spPr>
      </p:pic>
      <p:pic>
        <p:nvPicPr>
          <p:cNvPr id="30724" name="Picture 4"/>
          <p:cNvPicPr>
            <a:picLocks noChangeAspect="1" noChangeArrowheads="1"/>
          </p:cNvPicPr>
          <p:nvPr/>
        </p:nvPicPr>
        <p:blipFill>
          <a:blip r:embed="rId4" cstate="print"/>
          <a:srcRect/>
          <a:stretch>
            <a:fillRect/>
          </a:stretch>
        </p:blipFill>
        <p:spPr bwMode="auto">
          <a:xfrm>
            <a:off x="4295775" y="3573463"/>
            <a:ext cx="4524375"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4"/>
          <p:cNvSpPr>
            <a:spLocks noGrp="1" noChangeArrowheads="1"/>
          </p:cNvSpPr>
          <p:nvPr>
            <p:ph type="title"/>
          </p:nvPr>
        </p:nvSpPr>
        <p:spPr>
          <a:xfrm>
            <a:off x="457200" y="277813"/>
            <a:ext cx="8229600" cy="847725"/>
          </a:xfrm>
        </p:spPr>
        <p:txBody>
          <a:bodyPr/>
          <a:lstStyle/>
          <a:p>
            <a:pPr eaLnBrk="1" hangingPunct="1">
              <a:defRPr/>
            </a:pPr>
            <a:r>
              <a:rPr lang="pt-BR" smtClean="0"/>
              <a:t>Púrpura Hemorrágica</a:t>
            </a:r>
          </a:p>
        </p:txBody>
      </p:sp>
      <p:pic>
        <p:nvPicPr>
          <p:cNvPr id="31747" name="Picture 10"/>
          <p:cNvPicPr>
            <a:picLocks noChangeAspect="1" noChangeArrowheads="1"/>
          </p:cNvPicPr>
          <p:nvPr/>
        </p:nvPicPr>
        <p:blipFill>
          <a:blip r:embed="rId3" cstate="print"/>
          <a:srcRect/>
          <a:stretch>
            <a:fillRect/>
          </a:stretch>
        </p:blipFill>
        <p:spPr bwMode="auto">
          <a:xfrm>
            <a:off x="611188" y="1181100"/>
            <a:ext cx="3171825" cy="4495800"/>
          </a:xfrm>
          <a:prstGeom prst="rect">
            <a:avLst/>
          </a:prstGeom>
          <a:noFill/>
          <a:ln w="9525">
            <a:noFill/>
            <a:miter lim="800000"/>
            <a:headEnd/>
            <a:tailEnd/>
          </a:ln>
        </p:spPr>
      </p:pic>
      <p:pic>
        <p:nvPicPr>
          <p:cNvPr id="31748" name="Picture 11"/>
          <p:cNvPicPr>
            <a:picLocks noChangeAspect="1" noChangeArrowheads="1"/>
          </p:cNvPicPr>
          <p:nvPr/>
        </p:nvPicPr>
        <p:blipFill>
          <a:blip r:embed="rId4" cstate="print"/>
          <a:srcRect/>
          <a:stretch>
            <a:fillRect/>
          </a:stretch>
        </p:blipFill>
        <p:spPr bwMode="auto">
          <a:xfrm>
            <a:off x="4067175" y="2133600"/>
            <a:ext cx="438150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defRPr/>
            </a:pPr>
            <a:r>
              <a:rPr lang="pt-BR" smtClean="0"/>
              <a:t>Hipersensibilidades</a:t>
            </a:r>
          </a:p>
        </p:txBody>
      </p:sp>
      <p:sp>
        <p:nvSpPr>
          <p:cNvPr id="244739" name="Rectangle 3"/>
          <p:cNvSpPr>
            <a:spLocks noGrp="1" noChangeArrowheads="1"/>
          </p:cNvSpPr>
          <p:nvPr>
            <p:ph type="body" idx="1"/>
          </p:nvPr>
        </p:nvSpPr>
        <p:spPr/>
        <p:txBody>
          <a:bodyPr/>
          <a:lstStyle/>
          <a:p>
            <a:pPr eaLnBrk="1" hangingPunct="1">
              <a:defRPr/>
            </a:pPr>
            <a:r>
              <a:rPr lang="pt-BR" sz="4000" smtClean="0"/>
              <a:t>Tipos</a:t>
            </a:r>
          </a:p>
          <a:p>
            <a:pPr lvl="1" eaLnBrk="1" hangingPunct="1">
              <a:defRPr/>
            </a:pPr>
            <a:r>
              <a:rPr lang="pt-BR" sz="3600" smtClean="0"/>
              <a:t>Hipersensibilidade I</a:t>
            </a:r>
          </a:p>
          <a:p>
            <a:pPr lvl="1" eaLnBrk="1" hangingPunct="1">
              <a:defRPr/>
            </a:pPr>
            <a:r>
              <a:rPr lang="pt-BR" sz="3600" smtClean="0"/>
              <a:t> Hipersensibilidade II</a:t>
            </a:r>
          </a:p>
          <a:p>
            <a:pPr lvl="1" eaLnBrk="1" hangingPunct="1">
              <a:defRPr/>
            </a:pPr>
            <a:r>
              <a:rPr lang="pt-BR" sz="3600" smtClean="0"/>
              <a:t>Hipersensibilidade III</a:t>
            </a:r>
          </a:p>
          <a:p>
            <a:pPr lvl="1" eaLnBrk="1" hangingPunct="1">
              <a:defRPr/>
            </a:pPr>
            <a:r>
              <a:rPr lang="pt-BR" sz="3600" smtClean="0"/>
              <a:t>Hipersensibilidade IV</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ctrTitle"/>
          </p:nvPr>
        </p:nvSpPr>
        <p:spPr/>
        <p:txBody>
          <a:bodyPr/>
          <a:lstStyle/>
          <a:p>
            <a:pPr eaLnBrk="1" hangingPunct="1">
              <a:defRPr/>
            </a:pPr>
            <a:r>
              <a:rPr lang="pt-BR" sz="7200" smtClean="0"/>
              <a:t>Hipersensibilidade </a:t>
            </a:r>
            <a:r>
              <a:rPr lang="pt-BR" sz="7200" smtClean="0">
                <a:latin typeface="Times New Roman" pitchFamily="18" charset="0"/>
              </a:rPr>
              <a:t>IV</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p:cNvPicPr>
            <a:picLocks noChangeAspect="1" noChangeArrowheads="1"/>
          </p:cNvPicPr>
          <p:nvPr/>
        </p:nvPicPr>
        <p:blipFill>
          <a:blip r:embed="rId3" cstate="print">
            <a:clrChange>
              <a:clrFrom>
                <a:srgbClr val="B2B2B2"/>
              </a:clrFrom>
              <a:clrTo>
                <a:srgbClr val="B2B2B2">
                  <a:alpha val="0"/>
                </a:srgbClr>
              </a:clrTo>
            </a:clrChange>
          </a:blip>
          <a:srcRect/>
          <a:stretch>
            <a:fillRect/>
          </a:stretch>
        </p:blipFill>
        <p:spPr bwMode="auto">
          <a:xfrm>
            <a:off x="-15875" y="4521200"/>
            <a:ext cx="2090738" cy="2060575"/>
          </a:xfrm>
          <a:prstGeom prst="rect">
            <a:avLst/>
          </a:prstGeom>
          <a:noFill/>
          <a:ln w="9525">
            <a:noFill/>
            <a:miter lim="800000"/>
            <a:headEnd/>
            <a:tailEnd/>
          </a:ln>
        </p:spPr>
      </p:pic>
      <p:grpSp>
        <p:nvGrpSpPr>
          <p:cNvPr id="2" name="Group 24"/>
          <p:cNvGrpSpPr>
            <a:grpSpLocks/>
          </p:cNvGrpSpPr>
          <p:nvPr/>
        </p:nvGrpSpPr>
        <p:grpSpPr bwMode="auto">
          <a:xfrm>
            <a:off x="2197100" y="2590800"/>
            <a:ext cx="3298825" cy="4105275"/>
            <a:chOff x="1384" y="1632"/>
            <a:chExt cx="2078" cy="2586"/>
          </a:xfrm>
        </p:grpSpPr>
        <p:sp>
          <p:nvSpPr>
            <p:cNvPr id="33811" name="AutoShape 12"/>
            <p:cNvSpPr>
              <a:spLocks noChangeArrowheads="1"/>
            </p:cNvSpPr>
            <p:nvPr/>
          </p:nvSpPr>
          <p:spPr bwMode="auto">
            <a:xfrm rot="-5400000">
              <a:off x="1448" y="2546"/>
              <a:ext cx="295" cy="423"/>
            </a:xfrm>
            <a:prstGeom prst="downArrow">
              <a:avLst>
                <a:gd name="adj1" fmla="val 50000"/>
                <a:gd name="adj2" fmla="val 35847"/>
              </a:avLst>
            </a:prstGeom>
            <a:solidFill>
              <a:schemeClr val="accent1"/>
            </a:solidFill>
            <a:ln w="9525">
              <a:solidFill>
                <a:schemeClr val="tx1"/>
              </a:solidFill>
              <a:miter lim="800000"/>
              <a:headEnd/>
              <a:tailEnd/>
            </a:ln>
          </p:spPr>
          <p:txBody>
            <a:bodyPr wrap="none" anchor="ctr"/>
            <a:lstStyle/>
            <a:p>
              <a:endParaRPr lang="pt-BR"/>
            </a:p>
          </p:txBody>
        </p:sp>
        <p:pic>
          <p:nvPicPr>
            <p:cNvPr id="33812" name="Picture 13"/>
            <p:cNvPicPr>
              <a:picLocks noChangeAspect="1" noChangeArrowheads="1"/>
            </p:cNvPicPr>
            <p:nvPr/>
          </p:nvPicPr>
          <p:blipFill>
            <a:blip r:embed="rId4" cstate="print">
              <a:clrChange>
                <a:clrFrom>
                  <a:srgbClr val="B2B2B2"/>
                </a:clrFrom>
                <a:clrTo>
                  <a:srgbClr val="B2B2B2">
                    <a:alpha val="0"/>
                  </a:srgbClr>
                </a:clrTo>
              </a:clrChange>
            </a:blip>
            <a:srcRect l="12396" r="14449"/>
            <a:stretch>
              <a:fillRect/>
            </a:stretch>
          </p:blipFill>
          <p:spPr bwMode="auto">
            <a:xfrm rot="-208758">
              <a:off x="2027" y="3203"/>
              <a:ext cx="962" cy="1015"/>
            </a:xfrm>
            <a:prstGeom prst="rect">
              <a:avLst/>
            </a:prstGeom>
            <a:noFill/>
            <a:ln w="9525">
              <a:noFill/>
              <a:miter lim="800000"/>
              <a:headEnd/>
              <a:tailEnd/>
            </a:ln>
          </p:spPr>
        </p:pic>
        <p:pic>
          <p:nvPicPr>
            <p:cNvPr id="33813" name="Picture 14"/>
            <p:cNvPicPr>
              <a:picLocks noChangeAspect="1" noChangeArrowheads="1"/>
            </p:cNvPicPr>
            <p:nvPr/>
          </p:nvPicPr>
          <p:blipFill>
            <a:blip r:embed="rId3" cstate="print">
              <a:clrChange>
                <a:clrFrom>
                  <a:srgbClr val="B2B2B2"/>
                </a:clrFrom>
                <a:clrTo>
                  <a:srgbClr val="B2B2B2">
                    <a:alpha val="0"/>
                  </a:srgbClr>
                </a:clrTo>
              </a:clrChange>
            </a:blip>
            <a:srcRect l="7289" b="8475"/>
            <a:stretch>
              <a:fillRect/>
            </a:stretch>
          </p:blipFill>
          <p:spPr bwMode="auto">
            <a:xfrm>
              <a:off x="2241" y="1632"/>
              <a:ext cx="1221" cy="1188"/>
            </a:xfrm>
            <a:prstGeom prst="rect">
              <a:avLst/>
            </a:prstGeom>
            <a:noFill/>
            <a:ln w="9525">
              <a:noFill/>
              <a:miter lim="800000"/>
              <a:headEnd/>
              <a:tailEnd/>
            </a:ln>
          </p:spPr>
        </p:pic>
      </p:grpSp>
      <p:sp>
        <p:nvSpPr>
          <p:cNvPr id="124943" name="WordArt 15"/>
          <p:cNvSpPr>
            <a:spLocks noChangeArrowheads="1" noChangeShapeType="1" noTextEdit="1"/>
          </p:cNvSpPr>
          <p:nvPr/>
        </p:nvSpPr>
        <p:spPr bwMode="auto">
          <a:xfrm rot="3311388">
            <a:off x="3227388" y="4278312"/>
            <a:ext cx="1995488" cy="881063"/>
          </a:xfrm>
          <a:prstGeom prst="rect">
            <a:avLst/>
          </a:prstGeom>
        </p:spPr>
        <p:txBody>
          <a:bodyPr wrap="none" fromWordArt="1">
            <a:prstTxWarp prst="textDeflateBottom">
              <a:avLst>
                <a:gd name="adj" fmla="val 61023"/>
              </a:avLst>
            </a:prstTxWarp>
            <a:scene3d>
              <a:camera prst="legacyObliqueTopRight">
                <a:rot lat="19799998" lon="19799998" rev="0"/>
              </a:camera>
              <a:lightRig rig="legacyNormal3" dir="b"/>
            </a:scene3d>
            <a:sp3d extrusionH="430200" prstMaterial="legacyMatte">
              <a:extrusionClr>
                <a:srgbClr val="939676"/>
              </a:extrusionClr>
            </a:sp3d>
          </a:bodyPr>
          <a:lstStyle/>
          <a:p>
            <a:pPr algn="ctr"/>
            <a:r>
              <a:rPr lang="pt-BR" sz="3600" kern="10">
                <a:ln w="9525">
                  <a:round/>
                  <a:headEnd/>
                  <a:tailEnd/>
                </a:ln>
                <a:gradFill rotWithShape="1">
                  <a:gsLst>
                    <a:gs pos="0">
                      <a:srgbClr val="FF6600"/>
                    </a:gs>
                    <a:gs pos="50000">
                      <a:srgbClr val="FFFFFF"/>
                    </a:gs>
                    <a:gs pos="100000">
                      <a:srgbClr val="FF6600"/>
                    </a:gs>
                  </a:gsLst>
                  <a:lin ang="20940000" scaled="1"/>
                </a:gradFill>
                <a:latin typeface="Impact"/>
              </a:rPr>
              <a:t>Citocinas</a:t>
            </a:r>
          </a:p>
        </p:txBody>
      </p:sp>
      <p:grpSp>
        <p:nvGrpSpPr>
          <p:cNvPr id="3" name="Group 25"/>
          <p:cNvGrpSpPr>
            <a:grpSpLocks/>
          </p:cNvGrpSpPr>
          <p:nvPr/>
        </p:nvGrpSpPr>
        <p:grpSpPr bwMode="auto">
          <a:xfrm>
            <a:off x="5002213" y="2540000"/>
            <a:ext cx="4017962" cy="4068763"/>
            <a:chOff x="3151" y="1600"/>
            <a:chExt cx="2531" cy="2563"/>
          </a:xfrm>
        </p:grpSpPr>
        <p:pic>
          <p:nvPicPr>
            <p:cNvPr id="33802" name="Picture 4"/>
            <p:cNvPicPr>
              <a:picLocks noChangeAspect="1" noChangeArrowheads="1"/>
            </p:cNvPicPr>
            <p:nvPr/>
          </p:nvPicPr>
          <p:blipFill>
            <a:blip r:embed="rId4" cstate="print">
              <a:clrChange>
                <a:clrFrom>
                  <a:srgbClr val="B2B2B2"/>
                </a:clrFrom>
                <a:clrTo>
                  <a:srgbClr val="B2B2B2">
                    <a:alpha val="0"/>
                  </a:srgbClr>
                </a:clrTo>
              </a:clrChange>
            </a:blip>
            <a:srcRect l="16586" t="6795" r="11542"/>
            <a:stretch>
              <a:fillRect/>
            </a:stretch>
          </p:blipFill>
          <p:spPr bwMode="auto">
            <a:xfrm rot="-2158612">
              <a:off x="4637" y="2420"/>
              <a:ext cx="790" cy="936"/>
            </a:xfrm>
            <a:prstGeom prst="rect">
              <a:avLst/>
            </a:prstGeom>
            <a:noFill/>
            <a:ln w="9525">
              <a:noFill/>
              <a:miter lim="800000"/>
              <a:headEnd/>
              <a:tailEnd/>
            </a:ln>
          </p:spPr>
        </p:pic>
        <p:pic>
          <p:nvPicPr>
            <p:cNvPr id="33803" name="Picture 5"/>
            <p:cNvPicPr>
              <a:picLocks noChangeAspect="1" noChangeArrowheads="1"/>
            </p:cNvPicPr>
            <p:nvPr/>
          </p:nvPicPr>
          <p:blipFill>
            <a:blip r:embed="rId5" cstate="print">
              <a:clrChange>
                <a:clrFrom>
                  <a:srgbClr val="B2B2B2"/>
                </a:clrFrom>
                <a:clrTo>
                  <a:srgbClr val="B2B2B2">
                    <a:alpha val="0"/>
                  </a:srgbClr>
                </a:clrTo>
              </a:clrChange>
            </a:blip>
            <a:srcRect/>
            <a:stretch>
              <a:fillRect/>
            </a:stretch>
          </p:blipFill>
          <p:spPr bwMode="auto">
            <a:xfrm>
              <a:off x="4237" y="2746"/>
              <a:ext cx="530" cy="450"/>
            </a:xfrm>
            <a:prstGeom prst="rect">
              <a:avLst/>
            </a:prstGeom>
            <a:noFill/>
            <a:ln w="9525">
              <a:noFill/>
              <a:miter lim="800000"/>
              <a:headEnd/>
              <a:tailEnd/>
            </a:ln>
          </p:spPr>
        </p:pic>
        <p:pic>
          <p:nvPicPr>
            <p:cNvPr id="33804" name="Picture 6"/>
            <p:cNvPicPr>
              <a:picLocks noChangeAspect="1" noChangeArrowheads="1"/>
            </p:cNvPicPr>
            <p:nvPr/>
          </p:nvPicPr>
          <p:blipFill>
            <a:blip r:embed="rId6" cstate="print">
              <a:clrChange>
                <a:clrFrom>
                  <a:srgbClr val="B2B2B2"/>
                </a:clrFrom>
                <a:clrTo>
                  <a:srgbClr val="B2B2B2">
                    <a:alpha val="0"/>
                  </a:srgbClr>
                </a:clrTo>
              </a:clrChange>
            </a:blip>
            <a:srcRect/>
            <a:stretch>
              <a:fillRect/>
            </a:stretch>
          </p:blipFill>
          <p:spPr bwMode="auto">
            <a:xfrm>
              <a:off x="4327" y="3713"/>
              <a:ext cx="530" cy="450"/>
            </a:xfrm>
            <a:prstGeom prst="rect">
              <a:avLst/>
            </a:prstGeom>
            <a:noFill/>
            <a:ln w="9525">
              <a:noFill/>
              <a:miter lim="800000"/>
              <a:headEnd/>
              <a:tailEnd/>
            </a:ln>
          </p:spPr>
        </p:pic>
        <p:pic>
          <p:nvPicPr>
            <p:cNvPr id="33805" name="Picture 7"/>
            <p:cNvPicPr>
              <a:picLocks noChangeAspect="1" noChangeArrowheads="1"/>
            </p:cNvPicPr>
            <p:nvPr/>
          </p:nvPicPr>
          <p:blipFill>
            <a:blip r:embed="rId4" cstate="print">
              <a:clrChange>
                <a:clrFrom>
                  <a:srgbClr val="B2B2B2"/>
                </a:clrFrom>
                <a:clrTo>
                  <a:srgbClr val="B2B2B2">
                    <a:alpha val="0"/>
                  </a:srgbClr>
                </a:clrTo>
              </a:clrChange>
            </a:blip>
            <a:srcRect/>
            <a:stretch>
              <a:fillRect/>
            </a:stretch>
          </p:blipFill>
          <p:spPr bwMode="auto">
            <a:xfrm rot="-208758">
              <a:off x="3529" y="2879"/>
              <a:ext cx="1315" cy="1015"/>
            </a:xfrm>
            <a:prstGeom prst="rect">
              <a:avLst/>
            </a:prstGeom>
            <a:noFill/>
            <a:ln w="9525">
              <a:noFill/>
              <a:miter lim="800000"/>
              <a:headEnd/>
              <a:tailEnd/>
            </a:ln>
          </p:spPr>
        </p:pic>
        <p:pic>
          <p:nvPicPr>
            <p:cNvPr id="33806" name="Picture 8"/>
            <p:cNvPicPr>
              <a:picLocks noChangeAspect="1" noChangeArrowheads="1"/>
            </p:cNvPicPr>
            <p:nvPr/>
          </p:nvPicPr>
          <p:blipFill>
            <a:blip r:embed="rId5" cstate="print">
              <a:clrChange>
                <a:clrFrom>
                  <a:srgbClr val="B2B2B2"/>
                </a:clrFrom>
                <a:clrTo>
                  <a:srgbClr val="B2B2B2">
                    <a:alpha val="0"/>
                  </a:srgbClr>
                </a:clrTo>
              </a:clrChange>
            </a:blip>
            <a:srcRect/>
            <a:stretch>
              <a:fillRect/>
            </a:stretch>
          </p:blipFill>
          <p:spPr bwMode="auto">
            <a:xfrm>
              <a:off x="5058" y="2873"/>
              <a:ext cx="530" cy="450"/>
            </a:xfrm>
            <a:prstGeom prst="rect">
              <a:avLst/>
            </a:prstGeom>
            <a:noFill/>
            <a:ln w="9525">
              <a:noFill/>
              <a:miter lim="800000"/>
              <a:headEnd/>
              <a:tailEnd/>
            </a:ln>
          </p:spPr>
        </p:pic>
        <p:pic>
          <p:nvPicPr>
            <p:cNvPr id="33807" name="Picture 10"/>
            <p:cNvPicPr>
              <a:picLocks noChangeAspect="1" noChangeArrowheads="1"/>
            </p:cNvPicPr>
            <p:nvPr/>
          </p:nvPicPr>
          <p:blipFill>
            <a:blip r:embed="rId7" cstate="print">
              <a:clrChange>
                <a:clrFrom>
                  <a:srgbClr val="B2B2B2"/>
                </a:clrFrom>
                <a:clrTo>
                  <a:srgbClr val="B2B2B2">
                    <a:alpha val="0"/>
                  </a:srgbClr>
                </a:clrTo>
              </a:clrChange>
            </a:blip>
            <a:srcRect/>
            <a:stretch>
              <a:fillRect/>
            </a:stretch>
          </p:blipFill>
          <p:spPr bwMode="auto">
            <a:xfrm>
              <a:off x="4545" y="1600"/>
              <a:ext cx="1137" cy="963"/>
            </a:xfrm>
            <a:prstGeom prst="rect">
              <a:avLst/>
            </a:prstGeom>
            <a:noFill/>
            <a:ln w="9525">
              <a:noFill/>
              <a:miter lim="800000"/>
              <a:headEnd/>
              <a:tailEnd/>
            </a:ln>
          </p:spPr>
        </p:pic>
        <p:pic>
          <p:nvPicPr>
            <p:cNvPr id="33808" name="Picture 11"/>
            <p:cNvPicPr>
              <a:picLocks noChangeAspect="1" noChangeArrowheads="1"/>
            </p:cNvPicPr>
            <p:nvPr/>
          </p:nvPicPr>
          <p:blipFill>
            <a:blip r:embed="rId8" cstate="print">
              <a:clrChange>
                <a:clrFrom>
                  <a:srgbClr val="B2B2B2"/>
                </a:clrFrom>
                <a:clrTo>
                  <a:srgbClr val="B2B2B2">
                    <a:alpha val="0"/>
                  </a:srgbClr>
                </a:clrTo>
              </a:clrChange>
            </a:blip>
            <a:srcRect/>
            <a:stretch>
              <a:fillRect/>
            </a:stretch>
          </p:blipFill>
          <p:spPr bwMode="auto">
            <a:xfrm rot="2626607">
              <a:off x="3716" y="1898"/>
              <a:ext cx="891" cy="948"/>
            </a:xfrm>
            <a:prstGeom prst="rect">
              <a:avLst/>
            </a:prstGeom>
            <a:noFill/>
            <a:ln w="9525">
              <a:noFill/>
              <a:miter lim="800000"/>
              <a:headEnd/>
              <a:tailEnd/>
            </a:ln>
          </p:spPr>
        </p:pic>
        <p:sp>
          <p:nvSpPr>
            <p:cNvPr id="33809" name="AutoShape 16"/>
            <p:cNvSpPr>
              <a:spLocks noChangeArrowheads="1"/>
            </p:cNvSpPr>
            <p:nvPr/>
          </p:nvSpPr>
          <p:spPr bwMode="auto">
            <a:xfrm rot="-5400000">
              <a:off x="3215" y="2499"/>
              <a:ext cx="295" cy="423"/>
            </a:xfrm>
            <a:prstGeom prst="downArrow">
              <a:avLst>
                <a:gd name="adj1" fmla="val 50000"/>
                <a:gd name="adj2" fmla="val 35847"/>
              </a:avLst>
            </a:prstGeom>
            <a:solidFill>
              <a:schemeClr val="accent1"/>
            </a:solidFill>
            <a:ln w="9525">
              <a:solidFill>
                <a:schemeClr val="tx1"/>
              </a:solidFill>
              <a:miter lim="800000"/>
              <a:headEnd/>
              <a:tailEnd/>
            </a:ln>
          </p:spPr>
          <p:txBody>
            <a:bodyPr wrap="none" anchor="ctr"/>
            <a:lstStyle/>
            <a:p>
              <a:endParaRPr lang="pt-BR"/>
            </a:p>
          </p:txBody>
        </p:sp>
        <p:pic>
          <p:nvPicPr>
            <p:cNvPr id="33810" name="Picture 17"/>
            <p:cNvPicPr>
              <a:picLocks noChangeAspect="1" noChangeArrowheads="1"/>
            </p:cNvPicPr>
            <p:nvPr/>
          </p:nvPicPr>
          <p:blipFill>
            <a:blip r:embed="rId8" cstate="print">
              <a:clrChange>
                <a:clrFrom>
                  <a:srgbClr val="B2B2B2"/>
                </a:clrFrom>
                <a:clrTo>
                  <a:srgbClr val="B2B2B2">
                    <a:alpha val="0"/>
                  </a:srgbClr>
                </a:clrTo>
              </a:clrChange>
            </a:blip>
            <a:srcRect l="10579" t="16698" r="14571" b="19138"/>
            <a:stretch>
              <a:fillRect/>
            </a:stretch>
          </p:blipFill>
          <p:spPr bwMode="auto">
            <a:xfrm rot="-7951910">
              <a:off x="4761" y="3463"/>
              <a:ext cx="553" cy="504"/>
            </a:xfrm>
            <a:prstGeom prst="rect">
              <a:avLst/>
            </a:prstGeom>
            <a:noFill/>
            <a:ln w="9525">
              <a:noFill/>
              <a:miter lim="800000"/>
              <a:headEnd/>
              <a:tailEnd/>
            </a:ln>
          </p:spPr>
        </p:pic>
      </p:grpSp>
      <p:sp>
        <p:nvSpPr>
          <p:cNvPr id="33798" name="Text Box 18"/>
          <p:cNvSpPr txBox="1">
            <a:spLocks noChangeArrowheads="1"/>
          </p:cNvSpPr>
          <p:nvPr/>
        </p:nvSpPr>
        <p:spPr bwMode="auto">
          <a:xfrm>
            <a:off x="1090613" y="5853113"/>
            <a:ext cx="655637" cy="366712"/>
          </a:xfrm>
          <a:prstGeom prst="rect">
            <a:avLst/>
          </a:prstGeom>
          <a:noFill/>
          <a:ln w="9525">
            <a:noFill/>
            <a:miter lim="800000"/>
            <a:headEnd/>
            <a:tailEnd/>
          </a:ln>
        </p:spPr>
        <p:txBody>
          <a:bodyPr wrap="none">
            <a:spAutoFit/>
          </a:bodyPr>
          <a:lstStyle/>
          <a:p>
            <a:r>
              <a:rPr lang="pt-BR" b="1">
                <a:latin typeface="Tahoma" pitchFamily="34" charset="0"/>
              </a:rPr>
              <a:t>CD4</a:t>
            </a:r>
          </a:p>
        </p:txBody>
      </p:sp>
      <p:pic>
        <p:nvPicPr>
          <p:cNvPr id="33799" name="Picture 19"/>
          <p:cNvPicPr>
            <a:picLocks noChangeAspect="1" noChangeArrowheads="1"/>
          </p:cNvPicPr>
          <p:nvPr/>
        </p:nvPicPr>
        <p:blipFill>
          <a:blip r:embed="rId9" cstate="print">
            <a:clrChange>
              <a:clrFrom>
                <a:srgbClr val="B2B2B2"/>
              </a:clrFrom>
              <a:clrTo>
                <a:srgbClr val="B2B2B2">
                  <a:alpha val="0"/>
                </a:srgbClr>
              </a:clrTo>
            </a:clrChange>
          </a:blip>
          <a:srcRect/>
          <a:stretch>
            <a:fillRect/>
          </a:stretch>
        </p:blipFill>
        <p:spPr bwMode="auto">
          <a:xfrm>
            <a:off x="-165100" y="2552700"/>
            <a:ext cx="2500313" cy="2597150"/>
          </a:xfrm>
          <a:prstGeom prst="rect">
            <a:avLst/>
          </a:prstGeom>
          <a:noFill/>
          <a:ln w="9525">
            <a:noFill/>
            <a:miter lim="800000"/>
            <a:headEnd/>
            <a:tailEnd/>
          </a:ln>
        </p:spPr>
      </p:pic>
      <p:sp>
        <p:nvSpPr>
          <p:cNvPr id="124948" name="Rectangle 20"/>
          <p:cNvSpPr>
            <a:spLocks noGrp="1" noChangeArrowheads="1"/>
          </p:cNvSpPr>
          <p:nvPr>
            <p:ph type="title"/>
          </p:nvPr>
        </p:nvSpPr>
        <p:spPr/>
        <p:txBody>
          <a:bodyPr/>
          <a:lstStyle/>
          <a:p>
            <a:pPr eaLnBrk="1" hangingPunct="1">
              <a:defRPr/>
            </a:pPr>
            <a:r>
              <a:rPr lang="pt-BR" sz="4000" smtClean="0"/>
              <a:t>Hipersensibilidades IV</a:t>
            </a:r>
          </a:p>
        </p:txBody>
      </p:sp>
      <p:sp>
        <p:nvSpPr>
          <p:cNvPr id="124950" name="Rectangle 22"/>
          <p:cNvSpPr>
            <a:spLocks noRot="1" noChangeArrowheads="1"/>
          </p:cNvSpPr>
          <p:nvPr/>
        </p:nvSpPr>
        <p:spPr bwMode="auto">
          <a:xfrm>
            <a:off x="301625" y="981075"/>
            <a:ext cx="8540750" cy="4968875"/>
          </a:xfrm>
          <a:prstGeom prst="rect">
            <a:avLst/>
          </a:prstGeom>
          <a:noFill/>
          <a:ln w="9525">
            <a:noFill/>
            <a:miter lim="800000"/>
            <a:headEnd/>
            <a:tailEnd/>
          </a:ln>
          <a:effectLst/>
        </p:spPr>
        <p:txBody>
          <a:bodyPr/>
          <a:lstStyle/>
          <a:p>
            <a:pPr marL="342900" indent="-342900">
              <a:lnSpc>
                <a:spcPct val="150000"/>
              </a:lnSpc>
              <a:spcBef>
                <a:spcPct val="20000"/>
              </a:spcBef>
              <a:buClr>
                <a:schemeClr val="hlink"/>
              </a:buClr>
              <a:buSzPct val="60000"/>
              <a:buFont typeface="Wingdings" pitchFamily="2" charset="2"/>
              <a:buChar char="n"/>
              <a:defRPr/>
            </a:pPr>
            <a:r>
              <a:rPr lang="pt-BR" sz="3200">
                <a:effectLst>
                  <a:outerShdw blurRad="38100" dist="38100" dir="2700000" algn="tl">
                    <a:srgbClr val="000000"/>
                  </a:outerShdw>
                </a:effectLst>
                <a:latin typeface="Souvenir Lt BT" pitchFamily="18" charset="0"/>
              </a:rPr>
              <a:t>Linfócitos Ta : Granulomas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24943"/>
                                        </p:tgtEl>
                                        <p:attrNameLst>
                                          <p:attrName>style.visibility</p:attrName>
                                        </p:attrNameLst>
                                      </p:cBhvr>
                                      <p:to>
                                        <p:strVal val="visible"/>
                                      </p:to>
                                    </p:set>
                                    <p:anim calcmode="lin" valueType="num">
                                      <p:cBhvr>
                                        <p:cTn id="13" dur="1000" fill="hold"/>
                                        <p:tgtEl>
                                          <p:spTgt spid="124943"/>
                                        </p:tgtEl>
                                        <p:attrNameLst>
                                          <p:attrName>ppt_w</p:attrName>
                                        </p:attrNameLst>
                                      </p:cBhvr>
                                      <p:tavLst>
                                        <p:tav tm="0">
                                          <p:val>
                                            <p:fltVal val="0"/>
                                          </p:val>
                                        </p:tav>
                                        <p:tav tm="100000">
                                          <p:val>
                                            <p:strVal val="#ppt_w"/>
                                          </p:val>
                                        </p:tav>
                                      </p:tavLst>
                                    </p:anim>
                                    <p:anim calcmode="lin" valueType="num">
                                      <p:cBhvr>
                                        <p:cTn id="14" dur="1000" fill="hold"/>
                                        <p:tgtEl>
                                          <p:spTgt spid="124943"/>
                                        </p:tgtEl>
                                        <p:attrNameLst>
                                          <p:attrName>ppt_h</p:attrName>
                                        </p:attrNameLst>
                                      </p:cBhvr>
                                      <p:tavLst>
                                        <p:tav tm="0">
                                          <p:val>
                                            <p:fltVal val="0"/>
                                          </p:val>
                                        </p:tav>
                                        <p:tav tm="100000">
                                          <p:val>
                                            <p:strVal val="#ppt_h"/>
                                          </p:val>
                                        </p:tav>
                                      </p:tavLst>
                                    </p:anim>
                                    <p:anim calcmode="lin" valueType="num">
                                      <p:cBhvr>
                                        <p:cTn id="15" dur="1000" fill="hold"/>
                                        <p:tgtEl>
                                          <p:spTgt spid="12494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249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2"/>
          <p:cNvGrpSpPr>
            <a:grpSpLocks/>
          </p:cNvGrpSpPr>
          <p:nvPr/>
        </p:nvGrpSpPr>
        <p:grpSpPr bwMode="auto">
          <a:xfrm>
            <a:off x="323850" y="2789238"/>
            <a:ext cx="3417888" cy="4068762"/>
            <a:chOff x="854" y="1757"/>
            <a:chExt cx="2153" cy="2563"/>
          </a:xfrm>
        </p:grpSpPr>
        <p:pic>
          <p:nvPicPr>
            <p:cNvPr id="34824" name="Picture 9"/>
            <p:cNvPicPr>
              <a:picLocks noChangeAspect="1" noChangeArrowheads="1"/>
            </p:cNvPicPr>
            <p:nvPr/>
          </p:nvPicPr>
          <p:blipFill>
            <a:blip r:embed="rId3" cstate="print">
              <a:clrChange>
                <a:clrFrom>
                  <a:srgbClr val="B2B2B2"/>
                </a:clrFrom>
                <a:clrTo>
                  <a:srgbClr val="B2B2B2">
                    <a:alpha val="0"/>
                  </a:srgbClr>
                </a:clrTo>
              </a:clrChange>
            </a:blip>
            <a:srcRect l="16586" t="6795" r="11542"/>
            <a:stretch>
              <a:fillRect/>
            </a:stretch>
          </p:blipFill>
          <p:spPr bwMode="auto">
            <a:xfrm rot="-2158612">
              <a:off x="1962" y="2577"/>
              <a:ext cx="790" cy="936"/>
            </a:xfrm>
            <a:prstGeom prst="rect">
              <a:avLst/>
            </a:prstGeom>
            <a:noFill/>
            <a:ln w="9525">
              <a:noFill/>
              <a:miter lim="800000"/>
              <a:headEnd/>
              <a:tailEnd/>
            </a:ln>
          </p:spPr>
        </p:pic>
        <p:pic>
          <p:nvPicPr>
            <p:cNvPr id="34825" name="Picture 10"/>
            <p:cNvPicPr>
              <a:picLocks noChangeAspect="1" noChangeArrowheads="1"/>
            </p:cNvPicPr>
            <p:nvPr/>
          </p:nvPicPr>
          <p:blipFill>
            <a:blip r:embed="rId4" cstate="print">
              <a:clrChange>
                <a:clrFrom>
                  <a:srgbClr val="B2B2B2"/>
                </a:clrFrom>
                <a:clrTo>
                  <a:srgbClr val="B2B2B2">
                    <a:alpha val="0"/>
                  </a:srgbClr>
                </a:clrTo>
              </a:clrChange>
            </a:blip>
            <a:srcRect/>
            <a:stretch>
              <a:fillRect/>
            </a:stretch>
          </p:blipFill>
          <p:spPr bwMode="auto">
            <a:xfrm>
              <a:off x="1562" y="2903"/>
              <a:ext cx="530" cy="450"/>
            </a:xfrm>
            <a:prstGeom prst="rect">
              <a:avLst/>
            </a:prstGeom>
            <a:noFill/>
            <a:ln w="9525">
              <a:noFill/>
              <a:miter lim="800000"/>
              <a:headEnd/>
              <a:tailEnd/>
            </a:ln>
          </p:spPr>
        </p:pic>
        <p:pic>
          <p:nvPicPr>
            <p:cNvPr id="34826" name="Picture 11"/>
            <p:cNvPicPr>
              <a:picLocks noChangeAspect="1" noChangeArrowheads="1"/>
            </p:cNvPicPr>
            <p:nvPr/>
          </p:nvPicPr>
          <p:blipFill>
            <a:blip r:embed="rId5" cstate="print">
              <a:clrChange>
                <a:clrFrom>
                  <a:srgbClr val="B2B2B2"/>
                </a:clrFrom>
                <a:clrTo>
                  <a:srgbClr val="B2B2B2">
                    <a:alpha val="0"/>
                  </a:srgbClr>
                </a:clrTo>
              </a:clrChange>
            </a:blip>
            <a:srcRect/>
            <a:stretch>
              <a:fillRect/>
            </a:stretch>
          </p:blipFill>
          <p:spPr bwMode="auto">
            <a:xfrm>
              <a:off x="1652" y="3870"/>
              <a:ext cx="530" cy="450"/>
            </a:xfrm>
            <a:prstGeom prst="rect">
              <a:avLst/>
            </a:prstGeom>
            <a:noFill/>
            <a:ln w="9525">
              <a:noFill/>
              <a:miter lim="800000"/>
              <a:headEnd/>
              <a:tailEnd/>
            </a:ln>
          </p:spPr>
        </p:pic>
        <p:pic>
          <p:nvPicPr>
            <p:cNvPr id="34827" name="Picture 12"/>
            <p:cNvPicPr>
              <a:picLocks noChangeAspect="1" noChangeArrowheads="1"/>
            </p:cNvPicPr>
            <p:nvPr/>
          </p:nvPicPr>
          <p:blipFill>
            <a:blip r:embed="rId3" cstate="print">
              <a:clrChange>
                <a:clrFrom>
                  <a:srgbClr val="B2B2B2"/>
                </a:clrFrom>
                <a:clrTo>
                  <a:srgbClr val="B2B2B2">
                    <a:alpha val="0"/>
                  </a:srgbClr>
                </a:clrTo>
              </a:clrChange>
            </a:blip>
            <a:srcRect/>
            <a:stretch>
              <a:fillRect/>
            </a:stretch>
          </p:blipFill>
          <p:spPr bwMode="auto">
            <a:xfrm rot="-208758">
              <a:off x="854" y="3036"/>
              <a:ext cx="1315" cy="1015"/>
            </a:xfrm>
            <a:prstGeom prst="rect">
              <a:avLst/>
            </a:prstGeom>
            <a:noFill/>
            <a:ln w="9525">
              <a:noFill/>
              <a:miter lim="800000"/>
              <a:headEnd/>
              <a:tailEnd/>
            </a:ln>
          </p:spPr>
        </p:pic>
        <p:pic>
          <p:nvPicPr>
            <p:cNvPr id="34828" name="Picture 13"/>
            <p:cNvPicPr>
              <a:picLocks noChangeAspect="1" noChangeArrowheads="1"/>
            </p:cNvPicPr>
            <p:nvPr/>
          </p:nvPicPr>
          <p:blipFill>
            <a:blip r:embed="rId4" cstate="print">
              <a:clrChange>
                <a:clrFrom>
                  <a:srgbClr val="B2B2B2"/>
                </a:clrFrom>
                <a:clrTo>
                  <a:srgbClr val="B2B2B2">
                    <a:alpha val="0"/>
                  </a:srgbClr>
                </a:clrTo>
              </a:clrChange>
            </a:blip>
            <a:srcRect/>
            <a:stretch>
              <a:fillRect/>
            </a:stretch>
          </p:blipFill>
          <p:spPr bwMode="auto">
            <a:xfrm>
              <a:off x="2383" y="3030"/>
              <a:ext cx="530" cy="450"/>
            </a:xfrm>
            <a:prstGeom prst="rect">
              <a:avLst/>
            </a:prstGeom>
            <a:noFill/>
            <a:ln w="9525">
              <a:noFill/>
              <a:miter lim="800000"/>
              <a:headEnd/>
              <a:tailEnd/>
            </a:ln>
          </p:spPr>
        </p:pic>
        <p:pic>
          <p:nvPicPr>
            <p:cNvPr id="34829" name="Picture 14"/>
            <p:cNvPicPr>
              <a:picLocks noChangeAspect="1" noChangeArrowheads="1"/>
            </p:cNvPicPr>
            <p:nvPr/>
          </p:nvPicPr>
          <p:blipFill>
            <a:blip r:embed="rId6" cstate="print">
              <a:clrChange>
                <a:clrFrom>
                  <a:srgbClr val="B2B2B2"/>
                </a:clrFrom>
                <a:clrTo>
                  <a:srgbClr val="B2B2B2">
                    <a:alpha val="0"/>
                  </a:srgbClr>
                </a:clrTo>
              </a:clrChange>
            </a:blip>
            <a:srcRect/>
            <a:stretch>
              <a:fillRect/>
            </a:stretch>
          </p:blipFill>
          <p:spPr bwMode="auto">
            <a:xfrm>
              <a:off x="1870" y="1757"/>
              <a:ext cx="1137" cy="963"/>
            </a:xfrm>
            <a:prstGeom prst="rect">
              <a:avLst/>
            </a:prstGeom>
            <a:noFill/>
            <a:ln w="9525">
              <a:noFill/>
              <a:miter lim="800000"/>
              <a:headEnd/>
              <a:tailEnd/>
            </a:ln>
          </p:spPr>
        </p:pic>
        <p:pic>
          <p:nvPicPr>
            <p:cNvPr id="34830" name="Picture 15"/>
            <p:cNvPicPr>
              <a:picLocks noChangeAspect="1" noChangeArrowheads="1"/>
            </p:cNvPicPr>
            <p:nvPr/>
          </p:nvPicPr>
          <p:blipFill>
            <a:blip r:embed="rId7" cstate="print">
              <a:clrChange>
                <a:clrFrom>
                  <a:srgbClr val="B2B2B2"/>
                </a:clrFrom>
                <a:clrTo>
                  <a:srgbClr val="B2B2B2">
                    <a:alpha val="0"/>
                  </a:srgbClr>
                </a:clrTo>
              </a:clrChange>
            </a:blip>
            <a:srcRect/>
            <a:stretch>
              <a:fillRect/>
            </a:stretch>
          </p:blipFill>
          <p:spPr bwMode="auto">
            <a:xfrm rot="2626607">
              <a:off x="1041" y="2055"/>
              <a:ext cx="891" cy="948"/>
            </a:xfrm>
            <a:prstGeom prst="rect">
              <a:avLst/>
            </a:prstGeom>
            <a:noFill/>
            <a:ln w="9525">
              <a:noFill/>
              <a:miter lim="800000"/>
              <a:headEnd/>
              <a:tailEnd/>
            </a:ln>
          </p:spPr>
        </p:pic>
        <p:pic>
          <p:nvPicPr>
            <p:cNvPr id="34831" name="Picture 17"/>
            <p:cNvPicPr>
              <a:picLocks noChangeAspect="1" noChangeArrowheads="1"/>
            </p:cNvPicPr>
            <p:nvPr/>
          </p:nvPicPr>
          <p:blipFill>
            <a:blip r:embed="rId7" cstate="print">
              <a:clrChange>
                <a:clrFrom>
                  <a:srgbClr val="B2B2B2"/>
                </a:clrFrom>
                <a:clrTo>
                  <a:srgbClr val="B2B2B2">
                    <a:alpha val="0"/>
                  </a:srgbClr>
                </a:clrTo>
              </a:clrChange>
            </a:blip>
            <a:srcRect l="10579" t="16698" r="14571" b="19138"/>
            <a:stretch>
              <a:fillRect/>
            </a:stretch>
          </p:blipFill>
          <p:spPr bwMode="auto">
            <a:xfrm rot="-7951910">
              <a:off x="2086" y="3620"/>
              <a:ext cx="553" cy="504"/>
            </a:xfrm>
            <a:prstGeom prst="rect">
              <a:avLst/>
            </a:prstGeom>
            <a:noFill/>
            <a:ln w="9525">
              <a:noFill/>
              <a:miter lim="800000"/>
              <a:headEnd/>
              <a:tailEnd/>
            </a:ln>
          </p:spPr>
        </p:pic>
      </p:grpSp>
      <p:sp>
        <p:nvSpPr>
          <p:cNvPr id="128020" name="Rectangle 20"/>
          <p:cNvSpPr>
            <a:spLocks noGrp="1" noChangeArrowheads="1"/>
          </p:cNvSpPr>
          <p:nvPr>
            <p:ph type="title"/>
          </p:nvPr>
        </p:nvSpPr>
        <p:spPr/>
        <p:txBody>
          <a:bodyPr/>
          <a:lstStyle/>
          <a:p>
            <a:pPr eaLnBrk="1" hangingPunct="1">
              <a:defRPr/>
            </a:pPr>
            <a:r>
              <a:rPr lang="pt-BR" smtClean="0"/>
              <a:t>Hipersensibilidades - Mecanismos</a:t>
            </a:r>
          </a:p>
        </p:txBody>
      </p:sp>
      <p:sp>
        <p:nvSpPr>
          <p:cNvPr id="128021" name="Rectangle 21"/>
          <p:cNvSpPr>
            <a:spLocks noRot="1" noChangeArrowheads="1"/>
          </p:cNvSpPr>
          <p:nvPr/>
        </p:nvSpPr>
        <p:spPr bwMode="auto">
          <a:xfrm>
            <a:off x="301625" y="1268413"/>
            <a:ext cx="8540750" cy="4968875"/>
          </a:xfrm>
          <a:prstGeom prst="rect">
            <a:avLst/>
          </a:prstGeom>
          <a:noFill/>
          <a:ln w="9525">
            <a:noFill/>
            <a:miter lim="800000"/>
            <a:headEnd/>
            <a:tailEnd/>
          </a:ln>
          <a:effectLst/>
        </p:spPr>
        <p:txBody>
          <a:bodyPr/>
          <a:lstStyle/>
          <a:p>
            <a:pPr marL="342900" indent="-342900">
              <a:lnSpc>
                <a:spcPct val="150000"/>
              </a:lnSpc>
              <a:spcBef>
                <a:spcPct val="20000"/>
              </a:spcBef>
              <a:buClr>
                <a:schemeClr val="hlink"/>
              </a:buClr>
              <a:buSzPct val="60000"/>
              <a:buFont typeface="Wingdings" pitchFamily="2" charset="2"/>
              <a:buChar char="n"/>
              <a:defRPr/>
            </a:pPr>
            <a:r>
              <a:rPr lang="pt-BR" sz="3200">
                <a:effectLst>
                  <a:outerShdw blurRad="38100" dist="38100" dir="2700000" algn="tl">
                    <a:srgbClr val="000000"/>
                  </a:outerShdw>
                </a:effectLst>
                <a:latin typeface="Souvenir Lt BT" pitchFamily="18" charset="0"/>
              </a:rPr>
              <a:t>Causada por células</a:t>
            </a:r>
          </a:p>
          <a:p>
            <a:pPr marL="742950" lvl="1" indent="-285750">
              <a:lnSpc>
                <a:spcPct val="150000"/>
              </a:lnSpc>
              <a:spcBef>
                <a:spcPct val="20000"/>
              </a:spcBef>
              <a:buClr>
                <a:schemeClr val="tx2"/>
              </a:buClr>
              <a:buSzPct val="60000"/>
              <a:buFont typeface="Wingdings" pitchFamily="2" charset="2"/>
              <a:buChar char="n"/>
              <a:defRPr/>
            </a:pPr>
            <a:r>
              <a:rPr lang="pt-BR" sz="2800">
                <a:effectLst>
                  <a:outerShdw blurRad="38100" dist="38100" dir="2700000" algn="tl">
                    <a:srgbClr val="000000"/>
                  </a:outerShdw>
                </a:effectLst>
                <a:latin typeface="Souvenir Lt BT" pitchFamily="18" charset="0"/>
              </a:rPr>
              <a:t>Linfócitos Ta : Granulomas</a:t>
            </a:r>
          </a:p>
        </p:txBody>
      </p:sp>
      <p:grpSp>
        <p:nvGrpSpPr>
          <p:cNvPr id="3" name="Group 24"/>
          <p:cNvGrpSpPr>
            <a:grpSpLocks/>
          </p:cNvGrpSpPr>
          <p:nvPr/>
        </p:nvGrpSpPr>
        <p:grpSpPr bwMode="auto">
          <a:xfrm>
            <a:off x="3900488" y="2924175"/>
            <a:ext cx="5064125" cy="3455988"/>
            <a:chOff x="2457" y="1842"/>
            <a:chExt cx="3190" cy="2177"/>
          </a:xfrm>
        </p:grpSpPr>
        <p:sp>
          <p:nvSpPr>
            <p:cNvPr id="34822" name="AutoShape 16"/>
            <p:cNvSpPr>
              <a:spLocks noChangeArrowheads="1"/>
            </p:cNvSpPr>
            <p:nvPr/>
          </p:nvSpPr>
          <p:spPr bwMode="auto">
            <a:xfrm rot="-5400000">
              <a:off x="2521" y="2731"/>
              <a:ext cx="295" cy="423"/>
            </a:xfrm>
            <a:prstGeom prst="downArrow">
              <a:avLst>
                <a:gd name="adj1" fmla="val 50000"/>
                <a:gd name="adj2" fmla="val 35847"/>
              </a:avLst>
            </a:prstGeom>
            <a:solidFill>
              <a:schemeClr val="accent1"/>
            </a:solidFill>
            <a:ln w="9525">
              <a:solidFill>
                <a:schemeClr val="tx1"/>
              </a:solidFill>
              <a:miter lim="800000"/>
              <a:headEnd/>
              <a:tailEnd/>
            </a:ln>
          </p:spPr>
          <p:txBody>
            <a:bodyPr wrap="none" anchor="ctr"/>
            <a:lstStyle/>
            <a:p>
              <a:endParaRPr lang="pt-BR"/>
            </a:p>
          </p:txBody>
        </p:sp>
        <p:pic>
          <p:nvPicPr>
            <p:cNvPr id="34823" name="Picture 23" descr="linfadenite actinobacilose linfonodo bov"/>
            <p:cNvPicPr>
              <a:picLocks noChangeAspect="1" noChangeArrowheads="1"/>
            </p:cNvPicPr>
            <p:nvPr/>
          </p:nvPicPr>
          <p:blipFill>
            <a:blip r:embed="rId8" cstate="print"/>
            <a:srcRect l="9824" r="3775" b="27263"/>
            <a:stretch>
              <a:fillRect/>
            </a:stretch>
          </p:blipFill>
          <p:spPr bwMode="auto">
            <a:xfrm>
              <a:off x="3061" y="1842"/>
              <a:ext cx="2586" cy="217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eaLnBrk="1" hangingPunct="1">
              <a:defRPr/>
            </a:pPr>
            <a:r>
              <a:rPr lang="pt-BR" smtClean="0"/>
              <a:t>Infiltrado granulomatoso</a:t>
            </a:r>
          </a:p>
        </p:txBody>
      </p:sp>
      <p:pic>
        <p:nvPicPr>
          <p:cNvPr id="35843" name="Picture 3"/>
          <p:cNvPicPr>
            <a:picLocks noChangeAspect="1" noChangeArrowheads="1"/>
          </p:cNvPicPr>
          <p:nvPr/>
        </p:nvPicPr>
        <p:blipFill>
          <a:blip r:embed="rId2" cstate="print"/>
          <a:srcRect b="3239"/>
          <a:stretch>
            <a:fillRect/>
          </a:stretch>
        </p:blipFill>
        <p:spPr bwMode="auto">
          <a:xfrm>
            <a:off x="700088" y="1412875"/>
            <a:ext cx="7743825" cy="521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defRPr/>
            </a:pPr>
            <a:r>
              <a:rPr lang="pt-BR" smtClean="0"/>
              <a:t>Infiltrado granulomatoso</a:t>
            </a:r>
          </a:p>
        </p:txBody>
      </p:sp>
      <p:pic>
        <p:nvPicPr>
          <p:cNvPr id="36867" name="Picture 3"/>
          <p:cNvPicPr>
            <a:picLocks noChangeAspect="1" noChangeArrowheads="1"/>
          </p:cNvPicPr>
          <p:nvPr/>
        </p:nvPicPr>
        <p:blipFill>
          <a:blip r:embed="rId2" cstate="print"/>
          <a:srcRect l="1901" t="3526"/>
          <a:stretch>
            <a:fillRect/>
          </a:stretch>
        </p:blipFill>
        <p:spPr bwMode="auto">
          <a:xfrm>
            <a:off x="539750" y="1268413"/>
            <a:ext cx="7999413" cy="522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bovino4"/>
          <p:cNvPicPr>
            <a:picLocks noChangeAspect="1" noChangeArrowheads="1"/>
          </p:cNvPicPr>
          <p:nvPr/>
        </p:nvPicPr>
        <p:blipFill>
          <a:blip r:embed="rId2" cstate="print"/>
          <a:srcRect/>
          <a:stretch>
            <a:fillRect/>
          </a:stretch>
        </p:blipFill>
        <p:spPr bwMode="auto">
          <a:xfrm>
            <a:off x="1619250" y="1125538"/>
            <a:ext cx="6048375"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Grp="1" noChangeArrowheads="1"/>
          </p:cNvSpPr>
          <p:nvPr>
            <p:ph type="ctrTitle"/>
          </p:nvPr>
        </p:nvSpPr>
        <p:spPr/>
        <p:txBody>
          <a:bodyPr/>
          <a:lstStyle/>
          <a:p>
            <a:pPr eaLnBrk="1" hangingPunct="1">
              <a:defRPr/>
            </a:pPr>
            <a:r>
              <a:rPr lang="pt-BR" smtClean="0"/>
              <a:t>Hipersensibilidade </a:t>
            </a:r>
            <a:r>
              <a:rPr lang="pt-BR" smtClean="0">
                <a:latin typeface="Times New Roman" pitchFamily="18" charset="0"/>
              </a:rPr>
              <a:t>I</a:t>
            </a:r>
          </a:p>
        </p:txBody>
      </p:sp>
      <p:sp>
        <p:nvSpPr>
          <p:cNvPr id="172037" name="Rectangle 5"/>
          <p:cNvSpPr>
            <a:spLocks noGrp="1" noChangeArrowheads="1"/>
          </p:cNvSpPr>
          <p:nvPr>
            <p:ph type="subTitle" idx="1"/>
          </p:nvPr>
        </p:nvSpPr>
        <p:spPr/>
        <p:txBody>
          <a:bodyPr/>
          <a:lstStyle/>
          <a:p>
            <a:pPr eaLnBrk="1" hangingPunct="1">
              <a:defRPr/>
            </a:pPr>
            <a:endParaRPr lang="pt-B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defRPr/>
            </a:pPr>
            <a:r>
              <a:rPr lang="pt-BR" sz="5400" smtClean="0">
                <a:latin typeface="Pristina" pitchFamily="66" charset="0"/>
              </a:rPr>
              <a:t>Hipersensibilidade </a:t>
            </a:r>
            <a:r>
              <a:rPr lang="pt-BR" sz="4000" smtClean="0">
                <a:latin typeface="Times New Roman" pitchFamily="18" charset="0"/>
              </a:rPr>
              <a:t>I</a:t>
            </a:r>
          </a:p>
        </p:txBody>
      </p:sp>
      <p:sp>
        <p:nvSpPr>
          <p:cNvPr id="167939" name="Rectangle 3"/>
          <p:cNvSpPr>
            <a:spLocks noGrp="1" noChangeArrowheads="1"/>
          </p:cNvSpPr>
          <p:nvPr>
            <p:ph type="body" idx="1"/>
          </p:nvPr>
        </p:nvSpPr>
        <p:spPr>
          <a:xfrm>
            <a:off x="1116013" y="1600200"/>
            <a:ext cx="7570787" cy="4530725"/>
          </a:xfrm>
        </p:spPr>
        <p:txBody>
          <a:bodyPr/>
          <a:lstStyle/>
          <a:p>
            <a:pPr eaLnBrk="1" hangingPunct="1">
              <a:defRPr/>
            </a:pPr>
            <a:r>
              <a:rPr lang="pt-BR" sz="4000" smtClean="0"/>
              <a:t>Alvo</a:t>
            </a:r>
          </a:p>
          <a:p>
            <a:pPr lvl="1" eaLnBrk="1" hangingPunct="1">
              <a:defRPr/>
            </a:pPr>
            <a:r>
              <a:rPr lang="pt-BR" sz="3600" smtClean="0"/>
              <a:t>Componentes celulares</a:t>
            </a:r>
          </a:p>
          <a:p>
            <a:pPr lvl="1" eaLnBrk="1" hangingPunct="1">
              <a:defRPr/>
            </a:pPr>
            <a:r>
              <a:rPr lang="pt-BR" sz="3600" smtClean="0"/>
              <a:t>Haptenos ligados ás células</a:t>
            </a:r>
          </a:p>
          <a:p>
            <a:pPr lvl="1" eaLnBrk="1" hangingPunct="1">
              <a:defRPr/>
            </a:pPr>
            <a:r>
              <a:rPr lang="pt-BR" sz="3600" smtClean="0"/>
              <a:t>Produtos celulares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defRPr/>
            </a:pPr>
            <a:r>
              <a:rPr lang="pt-BR" sz="5400" smtClean="0">
                <a:latin typeface="Pristina" pitchFamily="66" charset="0"/>
              </a:rPr>
              <a:t>Hipersensibilidade </a:t>
            </a:r>
            <a:r>
              <a:rPr lang="pt-BR" sz="4000" smtClean="0">
                <a:latin typeface="Times New Roman" pitchFamily="18" charset="0"/>
              </a:rPr>
              <a:t>I</a:t>
            </a:r>
          </a:p>
        </p:txBody>
      </p:sp>
      <p:sp>
        <p:nvSpPr>
          <p:cNvPr id="263171" name="Rectangle 3"/>
          <p:cNvSpPr>
            <a:spLocks noGrp="1" noChangeArrowheads="1"/>
          </p:cNvSpPr>
          <p:nvPr>
            <p:ph type="body" idx="1"/>
          </p:nvPr>
        </p:nvSpPr>
        <p:spPr>
          <a:xfrm>
            <a:off x="1116013" y="1600200"/>
            <a:ext cx="7570787" cy="4530725"/>
          </a:xfrm>
        </p:spPr>
        <p:txBody>
          <a:bodyPr/>
          <a:lstStyle/>
          <a:p>
            <a:pPr eaLnBrk="1" hangingPunct="1">
              <a:defRPr/>
            </a:pPr>
            <a:r>
              <a:rPr lang="pt-BR" sz="4000" smtClean="0"/>
              <a:t>Mecanismos</a:t>
            </a:r>
          </a:p>
          <a:p>
            <a:pPr lvl="1" eaLnBrk="1" hangingPunct="1">
              <a:defRPr/>
            </a:pPr>
            <a:r>
              <a:rPr lang="pt-BR" sz="3600" smtClean="0"/>
              <a:t>Resposta humoral</a:t>
            </a:r>
          </a:p>
          <a:p>
            <a:pPr lvl="2" eaLnBrk="1" hangingPunct="1">
              <a:defRPr/>
            </a:pPr>
            <a:r>
              <a:rPr lang="pt-BR" sz="3200" smtClean="0"/>
              <a:t>IgE </a:t>
            </a:r>
            <a:r>
              <a:rPr lang="pt-BR" sz="3200" smtClean="0">
                <a:sym typeface="Wingdings" pitchFamily="2" charset="2"/>
              </a:rPr>
              <a:t> degranulação de mastócitos</a:t>
            </a:r>
            <a:endParaRPr lang="pt-BR" sz="32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2"/>
          <p:cNvSpPr>
            <a:spLocks noChangeArrowheads="1"/>
          </p:cNvSpPr>
          <p:nvPr/>
        </p:nvSpPr>
        <p:spPr bwMode="auto">
          <a:xfrm>
            <a:off x="1042988" y="404813"/>
            <a:ext cx="2736850" cy="274637"/>
          </a:xfrm>
          <a:prstGeom prst="rect">
            <a:avLst/>
          </a:prstGeom>
          <a:noFill/>
          <a:ln w="9525">
            <a:noFill/>
            <a:miter lim="800000"/>
            <a:headEnd/>
            <a:tailEnd/>
          </a:ln>
        </p:spPr>
        <p:txBody>
          <a:bodyPr lIns="0" tIns="0" rIns="0" bIns="0">
            <a:spAutoFit/>
          </a:bodyPr>
          <a:lstStyle/>
          <a:p>
            <a:r>
              <a:rPr lang="pt-BR" b="1">
                <a:latin typeface="Phyllis" charset="0"/>
              </a:rPr>
              <a:t>Fase de Sensibilização</a:t>
            </a:r>
            <a:endParaRPr lang="pt-BR" sz="2800"/>
          </a:p>
        </p:txBody>
      </p:sp>
      <p:sp>
        <p:nvSpPr>
          <p:cNvPr id="9219" name="Rectangle 63"/>
          <p:cNvSpPr>
            <a:spLocks noChangeArrowheads="1"/>
          </p:cNvSpPr>
          <p:nvPr/>
        </p:nvSpPr>
        <p:spPr bwMode="auto">
          <a:xfrm>
            <a:off x="5511800" y="885825"/>
            <a:ext cx="1358900" cy="379413"/>
          </a:xfrm>
          <a:prstGeom prst="rect">
            <a:avLst/>
          </a:prstGeom>
          <a:noFill/>
          <a:ln w="9525">
            <a:noFill/>
            <a:miter lim="800000"/>
            <a:headEnd/>
            <a:tailEnd/>
          </a:ln>
        </p:spPr>
        <p:txBody>
          <a:bodyPr/>
          <a:lstStyle/>
          <a:p>
            <a:endParaRPr lang="pt-BR"/>
          </a:p>
        </p:txBody>
      </p:sp>
      <p:grpSp>
        <p:nvGrpSpPr>
          <p:cNvPr id="9220" name="Group 70"/>
          <p:cNvGrpSpPr>
            <a:grpSpLocks/>
          </p:cNvGrpSpPr>
          <p:nvPr/>
        </p:nvGrpSpPr>
        <p:grpSpPr bwMode="auto">
          <a:xfrm>
            <a:off x="611188" y="693738"/>
            <a:ext cx="7129462" cy="5903912"/>
            <a:chOff x="523" y="558"/>
            <a:chExt cx="3128" cy="2794"/>
          </a:xfrm>
        </p:grpSpPr>
        <p:pic>
          <p:nvPicPr>
            <p:cNvPr id="9221" name="Picture 71"/>
            <p:cNvPicPr>
              <a:picLocks noChangeAspect="1" noChangeArrowheads="1"/>
            </p:cNvPicPr>
            <p:nvPr/>
          </p:nvPicPr>
          <p:blipFill>
            <a:blip r:embed="rId2" cstate="print"/>
            <a:srcRect r="37251"/>
            <a:stretch>
              <a:fillRect/>
            </a:stretch>
          </p:blipFill>
          <p:spPr bwMode="auto">
            <a:xfrm>
              <a:off x="523" y="717"/>
              <a:ext cx="3128" cy="2540"/>
            </a:xfrm>
            <a:prstGeom prst="rect">
              <a:avLst/>
            </a:prstGeom>
            <a:noFill/>
            <a:ln w="9525">
              <a:noFill/>
              <a:miter lim="800000"/>
              <a:headEnd/>
              <a:tailEnd/>
            </a:ln>
          </p:spPr>
        </p:pic>
        <p:sp>
          <p:nvSpPr>
            <p:cNvPr id="9222" name="Rectangle 72"/>
            <p:cNvSpPr>
              <a:spLocks noChangeArrowheads="1"/>
            </p:cNvSpPr>
            <p:nvPr/>
          </p:nvSpPr>
          <p:spPr bwMode="auto">
            <a:xfrm>
              <a:off x="835" y="838"/>
              <a:ext cx="302" cy="143"/>
            </a:xfrm>
            <a:prstGeom prst="rect">
              <a:avLst/>
            </a:prstGeom>
            <a:noFill/>
            <a:ln w="9525">
              <a:noFill/>
              <a:miter lim="800000"/>
              <a:headEnd/>
              <a:tailEnd/>
            </a:ln>
          </p:spPr>
          <p:txBody>
            <a:bodyPr/>
            <a:lstStyle/>
            <a:p>
              <a:endParaRPr lang="pt-BR"/>
            </a:p>
          </p:txBody>
        </p:sp>
        <p:sp>
          <p:nvSpPr>
            <p:cNvPr id="9223" name="Rectangle 73"/>
            <p:cNvSpPr>
              <a:spLocks noChangeArrowheads="1"/>
            </p:cNvSpPr>
            <p:nvPr/>
          </p:nvSpPr>
          <p:spPr bwMode="auto">
            <a:xfrm>
              <a:off x="884" y="868"/>
              <a:ext cx="86" cy="44"/>
            </a:xfrm>
            <a:prstGeom prst="rect">
              <a:avLst/>
            </a:prstGeom>
            <a:noFill/>
            <a:ln w="9525">
              <a:noFill/>
              <a:miter lim="800000"/>
              <a:headEnd/>
              <a:tailEnd/>
            </a:ln>
          </p:spPr>
          <p:txBody>
            <a:bodyPr wrap="none" lIns="0" tIns="0" rIns="0" bIns="0">
              <a:spAutoFit/>
            </a:bodyPr>
            <a:lstStyle/>
            <a:p>
              <a:r>
                <a:rPr lang="pt-BR" sz="600">
                  <a:solidFill>
                    <a:srgbClr val="000000"/>
                  </a:solidFill>
                  <a:latin typeface="Arial" pitchFamily="34" charset="0"/>
                </a:rPr>
                <a:t>Pólen</a:t>
              </a:r>
              <a:endParaRPr lang="pt-BR"/>
            </a:p>
          </p:txBody>
        </p:sp>
        <p:sp>
          <p:nvSpPr>
            <p:cNvPr id="9224" name="Rectangle 74"/>
            <p:cNvSpPr>
              <a:spLocks noChangeArrowheads="1"/>
            </p:cNvSpPr>
            <p:nvPr/>
          </p:nvSpPr>
          <p:spPr bwMode="auto">
            <a:xfrm>
              <a:off x="1275" y="1036"/>
              <a:ext cx="439" cy="171"/>
            </a:xfrm>
            <a:prstGeom prst="rect">
              <a:avLst/>
            </a:prstGeom>
            <a:solidFill>
              <a:srgbClr val="FFFFFF"/>
            </a:solidFill>
            <a:ln w="9525">
              <a:noFill/>
              <a:miter lim="800000"/>
              <a:headEnd/>
              <a:tailEnd/>
            </a:ln>
          </p:spPr>
          <p:txBody>
            <a:bodyPr/>
            <a:lstStyle/>
            <a:p>
              <a:endParaRPr lang="pt-BR"/>
            </a:p>
          </p:txBody>
        </p:sp>
        <p:sp>
          <p:nvSpPr>
            <p:cNvPr id="9225" name="Rectangle 75"/>
            <p:cNvSpPr>
              <a:spLocks noChangeArrowheads="1"/>
            </p:cNvSpPr>
            <p:nvPr/>
          </p:nvSpPr>
          <p:spPr bwMode="auto">
            <a:xfrm>
              <a:off x="1318" y="1068"/>
              <a:ext cx="266" cy="87"/>
            </a:xfrm>
            <a:prstGeom prst="rect">
              <a:avLst/>
            </a:prstGeom>
            <a:noFill/>
            <a:ln w="9525">
              <a:noFill/>
              <a:miter lim="800000"/>
              <a:headEnd/>
              <a:tailEnd/>
            </a:ln>
          </p:spPr>
          <p:txBody>
            <a:bodyPr wrap="none" lIns="0" tIns="0" rIns="0" bIns="0">
              <a:spAutoFit/>
            </a:bodyPr>
            <a:lstStyle/>
            <a:p>
              <a:r>
                <a:rPr lang="pt-BR" sz="1200">
                  <a:solidFill>
                    <a:srgbClr val="000000"/>
                  </a:solidFill>
                  <a:latin typeface="Arial" pitchFamily="34" charset="0"/>
                </a:rPr>
                <a:t>Antígeno</a:t>
              </a:r>
              <a:endParaRPr lang="pt-BR" sz="3600"/>
            </a:p>
          </p:txBody>
        </p:sp>
        <p:sp>
          <p:nvSpPr>
            <p:cNvPr id="9226" name="Rectangle 76"/>
            <p:cNvSpPr>
              <a:spLocks noChangeArrowheads="1"/>
            </p:cNvSpPr>
            <p:nvPr/>
          </p:nvSpPr>
          <p:spPr bwMode="auto">
            <a:xfrm>
              <a:off x="2394" y="957"/>
              <a:ext cx="599" cy="296"/>
            </a:xfrm>
            <a:prstGeom prst="rect">
              <a:avLst/>
            </a:prstGeom>
            <a:solidFill>
              <a:srgbClr val="FFFFFF"/>
            </a:solidFill>
            <a:ln w="9525">
              <a:noFill/>
              <a:miter lim="800000"/>
              <a:headEnd/>
              <a:tailEnd/>
            </a:ln>
          </p:spPr>
          <p:txBody>
            <a:bodyPr/>
            <a:lstStyle/>
            <a:p>
              <a:endParaRPr lang="pt-BR"/>
            </a:p>
          </p:txBody>
        </p:sp>
        <p:sp>
          <p:nvSpPr>
            <p:cNvPr id="9227" name="Rectangle 77"/>
            <p:cNvSpPr>
              <a:spLocks noChangeArrowheads="1"/>
            </p:cNvSpPr>
            <p:nvPr/>
          </p:nvSpPr>
          <p:spPr bwMode="auto">
            <a:xfrm>
              <a:off x="2508" y="987"/>
              <a:ext cx="258" cy="72"/>
            </a:xfrm>
            <a:prstGeom prst="rect">
              <a:avLst/>
            </a:prstGeom>
            <a:noFill/>
            <a:ln w="9525">
              <a:noFill/>
              <a:miter lim="800000"/>
              <a:headEnd/>
              <a:tailEnd/>
            </a:ln>
          </p:spPr>
          <p:txBody>
            <a:bodyPr wrap="none" lIns="0" tIns="0" rIns="0" bIns="0">
              <a:spAutoFit/>
            </a:bodyPr>
            <a:lstStyle/>
            <a:p>
              <a:r>
                <a:rPr lang="pt-BR" sz="1000">
                  <a:solidFill>
                    <a:srgbClr val="000000"/>
                  </a:solidFill>
                  <a:latin typeface="Arial" pitchFamily="34" charset="0"/>
                </a:rPr>
                <a:t>Epitélio da</a:t>
              </a:r>
              <a:endParaRPr lang="pt-BR" sz="3200"/>
            </a:p>
          </p:txBody>
        </p:sp>
        <p:sp>
          <p:nvSpPr>
            <p:cNvPr id="9228" name="Rectangle 78"/>
            <p:cNvSpPr>
              <a:spLocks noChangeArrowheads="1"/>
            </p:cNvSpPr>
            <p:nvPr/>
          </p:nvSpPr>
          <p:spPr bwMode="auto">
            <a:xfrm>
              <a:off x="2553" y="1084"/>
              <a:ext cx="234" cy="86"/>
            </a:xfrm>
            <a:prstGeom prst="rect">
              <a:avLst/>
            </a:prstGeom>
            <a:noFill/>
            <a:ln w="9525">
              <a:noFill/>
              <a:miter lim="800000"/>
              <a:headEnd/>
              <a:tailEnd/>
            </a:ln>
          </p:spPr>
          <p:txBody>
            <a:bodyPr wrap="none" lIns="0" tIns="0" rIns="0" bIns="0">
              <a:spAutoFit/>
            </a:bodyPr>
            <a:lstStyle/>
            <a:p>
              <a:r>
                <a:rPr lang="pt-BR" sz="1200">
                  <a:solidFill>
                    <a:srgbClr val="000000"/>
                  </a:solidFill>
                  <a:latin typeface="Arial" pitchFamily="34" charset="0"/>
                </a:rPr>
                <a:t>mucosa</a:t>
              </a:r>
              <a:endParaRPr lang="pt-BR" sz="3600"/>
            </a:p>
          </p:txBody>
        </p:sp>
        <p:sp>
          <p:nvSpPr>
            <p:cNvPr id="9229" name="Rectangle 79"/>
            <p:cNvSpPr>
              <a:spLocks noChangeArrowheads="1"/>
            </p:cNvSpPr>
            <p:nvPr/>
          </p:nvSpPr>
          <p:spPr bwMode="auto">
            <a:xfrm>
              <a:off x="795" y="1675"/>
              <a:ext cx="672" cy="161"/>
            </a:xfrm>
            <a:prstGeom prst="rect">
              <a:avLst/>
            </a:prstGeom>
            <a:noFill/>
            <a:ln w="9525">
              <a:noFill/>
              <a:miter lim="800000"/>
              <a:headEnd/>
              <a:tailEnd/>
            </a:ln>
          </p:spPr>
          <p:txBody>
            <a:bodyPr/>
            <a:lstStyle/>
            <a:p>
              <a:endParaRPr lang="pt-BR"/>
            </a:p>
          </p:txBody>
        </p:sp>
        <p:sp>
          <p:nvSpPr>
            <p:cNvPr id="9230" name="Rectangle 80"/>
            <p:cNvSpPr>
              <a:spLocks noChangeArrowheads="1"/>
            </p:cNvSpPr>
            <p:nvPr/>
          </p:nvSpPr>
          <p:spPr bwMode="auto">
            <a:xfrm>
              <a:off x="843" y="1705"/>
              <a:ext cx="240" cy="51"/>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Apresentação</a:t>
              </a:r>
              <a:endParaRPr lang="pt-BR"/>
            </a:p>
          </p:txBody>
        </p:sp>
        <p:sp>
          <p:nvSpPr>
            <p:cNvPr id="9231" name="Rectangle 81"/>
            <p:cNvSpPr>
              <a:spLocks noChangeArrowheads="1"/>
            </p:cNvSpPr>
            <p:nvPr/>
          </p:nvSpPr>
          <p:spPr bwMode="auto">
            <a:xfrm>
              <a:off x="1775" y="3191"/>
              <a:ext cx="1275" cy="161"/>
            </a:xfrm>
            <a:prstGeom prst="rect">
              <a:avLst/>
            </a:prstGeom>
            <a:noFill/>
            <a:ln w="9525">
              <a:noFill/>
              <a:miter lim="800000"/>
              <a:headEnd/>
              <a:tailEnd/>
            </a:ln>
          </p:spPr>
          <p:txBody>
            <a:bodyPr/>
            <a:lstStyle/>
            <a:p>
              <a:endParaRPr lang="pt-BR"/>
            </a:p>
          </p:txBody>
        </p:sp>
        <p:sp>
          <p:nvSpPr>
            <p:cNvPr id="9232" name="Rectangle 82"/>
            <p:cNvSpPr>
              <a:spLocks noChangeArrowheads="1"/>
            </p:cNvSpPr>
            <p:nvPr/>
          </p:nvSpPr>
          <p:spPr bwMode="auto">
            <a:xfrm>
              <a:off x="1179" y="2993"/>
              <a:ext cx="494" cy="50"/>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Recrutamento de eosinófilos</a:t>
              </a:r>
              <a:endParaRPr lang="pt-BR"/>
            </a:p>
          </p:txBody>
        </p:sp>
        <p:sp>
          <p:nvSpPr>
            <p:cNvPr id="9233" name="Rectangle 83"/>
            <p:cNvSpPr>
              <a:spLocks noChangeArrowheads="1"/>
            </p:cNvSpPr>
            <p:nvPr/>
          </p:nvSpPr>
          <p:spPr bwMode="auto">
            <a:xfrm>
              <a:off x="795" y="2832"/>
              <a:ext cx="258" cy="161"/>
            </a:xfrm>
            <a:prstGeom prst="rect">
              <a:avLst/>
            </a:prstGeom>
            <a:noFill/>
            <a:ln w="9525">
              <a:noFill/>
              <a:miter lim="800000"/>
              <a:headEnd/>
              <a:tailEnd/>
            </a:ln>
          </p:spPr>
          <p:txBody>
            <a:bodyPr/>
            <a:lstStyle/>
            <a:p>
              <a:endParaRPr lang="pt-BR"/>
            </a:p>
          </p:txBody>
        </p:sp>
        <p:sp>
          <p:nvSpPr>
            <p:cNvPr id="9234" name="Rectangle 84"/>
            <p:cNvSpPr>
              <a:spLocks noChangeArrowheads="1"/>
            </p:cNvSpPr>
            <p:nvPr/>
          </p:nvSpPr>
          <p:spPr bwMode="auto">
            <a:xfrm>
              <a:off x="843" y="2859"/>
              <a:ext cx="67" cy="50"/>
            </a:xfrm>
            <a:prstGeom prst="rect">
              <a:avLst/>
            </a:prstGeom>
            <a:noFill/>
            <a:ln w="9525">
              <a:noFill/>
              <a:miter lim="800000"/>
              <a:headEnd/>
              <a:tailEnd/>
            </a:ln>
          </p:spPr>
          <p:txBody>
            <a:bodyPr wrap="none" lIns="0" tIns="0" rIns="0" bIns="0">
              <a:spAutoFit/>
            </a:bodyPr>
            <a:lstStyle/>
            <a:p>
              <a:r>
                <a:rPr lang="pt-BR" sz="700" b="1">
                  <a:solidFill>
                    <a:srgbClr val="3333CC"/>
                  </a:solidFill>
                  <a:latin typeface="Arial" pitchFamily="34" charset="0"/>
                </a:rPr>
                <a:t>Ta2</a:t>
              </a:r>
              <a:endParaRPr lang="pt-BR"/>
            </a:p>
          </p:txBody>
        </p:sp>
        <p:sp>
          <p:nvSpPr>
            <p:cNvPr id="9235" name="Rectangle 85"/>
            <p:cNvSpPr>
              <a:spLocks noChangeArrowheads="1"/>
            </p:cNvSpPr>
            <p:nvPr/>
          </p:nvSpPr>
          <p:spPr bwMode="auto">
            <a:xfrm>
              <a:off x="1275" y="2154"/>
              <a:ext cx="257" cy="271"/>
            </a:xfrm>
            <a:prstGeom prst="rect">
              <a:avLst/>
            </a:prstGeom>
            <a:noFill/>
            <a:ln w="9525">
              <a:noFill/>
              <a:miter lim="800000"/>
              <a:headEnd/>
              <a:tailEnd/>
            </a:ln>
          </p:spPr>
          <p:txBody>
            <a:bodyPr/>
            <a:lstStyle/>
            <a:p>
              <a:endParaRPr lang="pt-BR"/>
            </a:p>
          </p:txBody>
        </p:sp>
        <p:sp>
          <p:nvSpPr>
            <p:cNvPr id="9236" name="Rectangle 86"/>
            <p:cNvSpPr>
              <a:spLocks noChangeArrowheads="1"/>
            </p:cNvSpPr>
            <p:nvPr/>
          </p:nvSpPr>
          <p:spPr bwMode="auto">
            <a:xfrm>
              <a:off x="1324" y="2183"/>
              <a:ext cx="68" cy="50"/>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IL-4</a:t>
              </a:r>
              <a:endParaRPr lang="pt-BR"/>
            </a:p>
          </p:txBody>
        </p:sp>
        <p:sp>
          <p:nvSpPr>
            <p:cNvPr id="9237" name="Rectangle 87"/>
            <p:cNvSpPr>
              <a:spLocks noChangeArrowheads="1"/>
            </p:cNvSpPr>
            <p:nvPr/>
          </p:nvSpPr>
          <p:spPr bwMode="auto">
            <a:xfrm>
              <a:off x="1324" y="2294"/>
              <a:ext cx="68" cy="51"/>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IL-5</a:t>
              </a:r>
              <a:endParaRPr lang="pt-BR"/>
            </a:p>
          </p:txBody>
        </p:sp>
        <p:sp>
          <p:nvSpPr>
            <p:cNvPr id="9238" name="Rectangle 88"/>
            <p:cNvSpPr>
              <a:spLocks noChangeArrowheads="1"/>
            </p:cNvSpPr>
            <p:nvPr/>
          </p:nvSpPr>
          <p:spPr bwMode="auto">
            <a:xfrm>
              <a:off x="1435" y="2673"/>
              <a:ext cx="256" cy="159"/>
            </a:xfrm>
            <a:prstGeom prst="rect">
              <a:avLst/>
            </a:prstGeom>
            <a:noFill/>
            <a:ln w="9525">
              <a:noFill/>
              <a:miter lim="800000"/>
              <a:headEnd/>
              <a:tailEnd/>
            </a:ln>
          </p:spPr>
          <p:txBody>
            <a:bodyPr/>
            <a:lstStyle/>
            <a:p>
              <a:endParaRPr lang="pt-BR"/>
            </a:p>
          </p:txBody>
        </p:sp>
        <p:sp>
          <p:nvSpPr>
            <p:cNvPr id="9239" name="Rectangle 89"/>
            <p:cNvSpPr>
              <a:spLocks noChangeArrowheads="1"/>
            </p:cNvSpPr>
            <p:nvPr/>
          </p:nvSpPr>
          <p:spPr bwMode="auto">
            <a:xfrm>
              <a:off x="1483" y="2703"/>
              <a:ext cx="67" cy="50"/>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IL-5</a:t>
              </a:r>
              <a:endParaRPr lang="pt-BR"/>
            </a:p>
          </p:txBody>
        </p:sp>
        <p:sp>
          <p:nvSpPr>
            <p:cNvPr id="9240" name="Rectangle 90"/>
            <p:cNvSpPr>
              <a:spLocks noChangeArrowheads="1"/>
            </p:cNvSpPr>
            <p:nvPr/>
          </p:nvSpPr>
          <p:spPr bwMode="auto">
            <a:xfrm>
              <a:off x="2794" y="2352"/>
              <a:ext cx="256" cy="161"/>
            </a:xfrm>
            <a:prstGeom prst="rect">
              <a:avLst/>
            </a:prstGeom>
            <a:noFill/>
            <a:ln w="9525">
              <a:noFill/>
              <a:miter lim="800000"/>
              <a:headEnd/>
              <a:tailEnd/>
            </a:ln>
          </p:spPr>
          <p:txBody>
            <a:bodyPr/>
            <a:lstStyle/>
            <a:p>
              <a:endParaRPr lang="pt-BR"/>
            </a:p>
          </p:txBody>
        </p:sp>
        <p:sp>
          <p:nvSpPr>
            <p:cNvPr id="9241" name="Rectangle 91"/>
            <p:cNvSpPr>
              <a:spLocks noChangeArrowheads="1"/>
            </p:cNvSpPr>
            <p:nvPr/>
          </p:nvSpPr>
          <p:spPr bwMode="auto">
            <a:xfrm>
              <a:off x="2842" y="2383"/>
              <a:ext cx="67" cy="50"/>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IL-5</a:t>
              </a:r>
              <a:endParaRPr lang="pt-BR"/>
            </a:p>
          </p:txBody>
        </p:sp>
        <p:sp>
          <p:nvSpPr>
            <p:cNvPr id="9242" name="Rectangle 92"/>
            <p:cNvSpPr>
              <a:spLocks noChangeArrowheads="1"/>
            </p:cNvSpPr>
            <p:nvPr/>
          </p:nvSpPr>
          <p:spPr bwMode="auto">
            <a:xfrm>
              <a:off x="3103" y="2393"/>
              <a:ext cx="530" cy="161"/>
            </a:xfrm>
            <a:prstGeom prst="rect">
              <a:avLst/>
            </a:prstGeom>
            <a:noFill/>
            <a:ln w="9525">
              <a:noFill/>
              <a:miter lim="800000"/>
              <a:headEnd/>
              <a:tailEnd/>
            </a:ln>
          </p:spPr>
          <p:txBody>
            <a:bodyPr/>
            <a:lstStyle/>
            <a:p>
              <a:endParaRPr lang="pt-BR"/>
            </a:p>
          </p:txBody>
        </p:sp>
        <p:sp>
          <p:nvSpPr>
            <p:cNvPr id="9243" name="Rectangle 93"/>
            <p:cNvSpPr>
              <a:spLocks noChangeArrowheads="1"/>
            </p:cNvSpPr>
            <p:nvPr/>
          </p:nvSpPr>
          <p:spPr bwMode="auto">
            <a:xfrm>
              <a:off x="3151" y="2420"/>
              <a:ext cx="182" cy="50"/>
            </a:xfrm>
            <a:prstGeom prst="rect">
              <a:avLst/>
            </a:prstGeom>
            <a:noFill/>
            <a:ln w="9525">
              <a:noFill/>
              <a:miter lim="800000"/>
              <a:headEnd/>
              <a:tailEnd/>
            </a:ln>
          </p:spPr>
          <p:txBody>
            <a:bodyPr wrap="none" lIns="0" tIns="0" rIns="0" bIns="0">
              <a:spAutoFit/>
            </a:bodyPr>
            <a:lstStyle/>
            <a:p>
              <a:r>
                <a:rPr lang="pt-BR" sz="700" b="1">
                  <a:solidFill>
                    <a:srgbClr val="3333CC"/>
                  </a:solidFill>
                  <a:latin typeface="Arial" pitchFamily="34" charset="0"/>
                </a:rPr>
                <a:t>Mastócito</a:t>
              </a:r>
              <a:endParaRPr lang="pt-BR"/>
            </a:p>
          </p:txBody>
        </p:sp>
        <p:sp>
          <p:nvSpPr>
            <p:cNvPr id="9244" name="Rectangle 94"/>
            <p:cNvSpPr>
              <a:spLocks noChangeArrowheads="1"/>
            </p:cNvSpPr>
            <p:nvPr/>
          </p:nvSpPr>
          <p:spPr bwMode="auto">
            <a:xfrm>
              <a:off x="3093" y="2872"/>
              <a:ext cx="453" cy="160"/>
            </a:xfrm>
            <a:prstGeom prst="rect">
              <a:avLst/>
            </a:prstGeom>
            <a:noFill/>
            <a:ln w="9525">
              <a:noFill/>
              <a:miter lim="800000"/>
              <a:headEnd/>
              <a:tailEnd/>
            </a:ln>
          </p:spPr>
          <p:txBody>
            <a:bodyPr/>
            <a:lstStyle/>
            <a:p>
              <a:endParaRPr lang="pt-BR"/>
            </a:p>
          </p:txBody>
        </p:sp>
        <p:sp>
          <p:nvSpPr>
            <p:cNvPr id="9245" name="Rectangle 95"/>
            <p:cNvSpPr>
              <a:spLocks noChangeArrowheads="1"/>
            </p:cNvSpPr>
            <p:nvPr/>
          </p:nvSpPr>
          <p:spPr bwMode="auto">
            <a:xfrm>
              <a:off x="3140" y="3003"/>
              <a:ext cx="149" cy="50"/>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Ativação</a:t>
              </a:r>
              <a:endParaRPr lang="pt-BR"/>
            </a:p>
          </p:txBody>
        </p:sp>
        <p:sp>
          <p:nvSpPr>
            <p:cNvPr id="9246" name="Rectangle 96"/>
            <p:cNvSpPr>
              <a:spLocks noChangeArrowheads="1"/>
            </p:cNvSpPr>
            <p:nvPr/>
          </p:nvSpPr>
          <p:spPr bwMode="auto">
            <a:xfrm>
              <a:off x="1675" y="2314"/>
              <a:ext cx="382" cy="159"/>
            </a:xfrm>
            <a:prstGeom prst="rect">
              <a:avLst/>
            </a:prstGeom>
            <a:noFill/>
            <a:ln w="9525">
              <a:noFill/>
              <a:miter lim="800000"/>
              <a:headEnd/>
              <a:tailEnd/>
            </a:ln>
          </p:spPr>
          <p:txBody>
            <a:bodyPr/>
            <a:lstStyle/>
            <a:p>
              <a:endParaRPr lang="pt-BR"/>
            </a:p>
          </p:txBody>
        </p:sp>
        <p:sp>
          <p:nvSpPr>
            <p:cNvPr id="9247" name="Rectangle 97"/>
            <p:cNvSpPr>
              <a:spLocks noChangeArrowheads="1"/>
            </p:cNvSpPr>
            <p:nvPr/>
          </p:nvSpPr>
          <p:spPr bwMode="auto">
            <a:xfrm>
              <a:off x="1723" y="2343"/>
              <a:ext cx="61" cy="50"/>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B - </a:t>
              </a:r>
              <a:endParaRPr lang="pt-BR"/>
            </a:p>
          </p:txBody>
        </p:sp>
        <p:sp>
          <p:nvSpPr>
            <p:cNvPr id="9248" name="Rectangle 98"/>
            <p:cNvSpPr>
              <a:spLocks noChangeArrowheads="1"/>
            </p:cNvSpPr>
            <p:nvPr/>
          </p:nvSpPr>
          <p:spPr bwMode="auto">
            <a:xfrm>
              <a:off x="1867" y="2343"/>
              <a:ext cx="59" cy="50"/>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IgE</a:t>
              </a:r>
              <a:endParaRPr lang="pt-BR"/>
            </a:p>
          </p:txBody>
        </p:sp>
        <p:sp>
          <p:nvSpPr>
            <p:cNvPr id="9249" name="Rectangle 99"/>
            <p:cNvSpPr>
              <a:spLocks noChangeArrowheads="1"/>
            </p:cNvSpPr>
            <p:nvPr/>
          </p:nvSpPr>
          <p:spPr bwMode="auto">
            <a:xfrm>
              <a:off x="2394" y="2114"/>
              <a:ext cx="237" cy="160"/>
            </a:xfrm>
            <a:prstGeom prst="rect">
              <a:avLst/>
            </a:prstGeom>
            <a:noFill/>
            <a:ln w="9525">
              <a:noFill/>
              <a:miter lim="800000"/>
              <a:headEnd/>
              <a:tailEnd/>
            </a:ln>
          </p:spPr>
          <p:txBody>
            <a:bodyPr/>
            <a:lstStyle/>
            <a:p>
              <a:endParaRPr lang="pt-BR"/>
            </a:p>
          </p:txBody>
        </p:sp>
        <p:sp>
          <p:nvSpPr>
            <p:cNvPr id="9250" name="Rectangle 100"/>
            <p:cNvSpPr>
              <a:spLocks noChangeArrowheads="1"/>
            </p:cNvSpPr>
            <p:nvPr/>
          </p:nvSpPr>
          <p:spPr bwMode="auto">
            <a:xfrm>
              <a:off x="2442" y="2143"/>
              <a:ext cx="58" cy="51"/>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IgE</a:t>
              </a:r>
              <a:endParaRPr lang="pt-BR"/>
            </a:p>
          </p:txBody>
        </p:sp>
        <p:sp>
          <p:nvSpPr>
            <p:cNvPr id="9251" name="Rectangle 101"/>
            <p:cNvSpPr>
              <a:spLocks noChangeArrowheads="1"/>
            </p:cNvSpPr>
            <p:nvPr/>
          </p:nvSpPr>
          <p:spPr bwMode="auto">
            <a:xfrm>
              <a:off x="3392" y="1667"/>
              <a:ext cx="240" cy="16"/>
            </a:xfrm>
            <a:prstGeom prst="rect">
              <a:avLst/>
            </a:prstGeom>
            <a:solidFill>
              <a:srgbClr val="BE0000"/>
            </a:solidFill>
            <a:ln w="9525">
              <a:noFill/>
              <a:miter lim="800000"/>
              <a:headEnd/>
              <a:tailEnd/>
            </a:ln>
          </p:spPr>
          <p:txBody>
            <a:bodyPr/>
            <a:lstStyle/>
            <a:p>
              <a:endParaRPr lang="pt-BR"/>
            </a:p>
          </p:txBody>
        </p:sp>
        <p:sp>
          <p:nvSpPr>
            <p:cNvPr id="9252" name="Rectangle 102"/>
            <p:cNvSpPr>
              <a:spLocks noChangeArrowheads="1"/>
            </p:cNvSpPr>
            <p:nvPr/>
          </p:nvSpPr>
          <p:spPr bwMode="auto">
            <a:xfrm>
              <a:off x="1035" y="558"/>
              <a:ext cx="1349" cy="239"/>
            </a:xfrm>
            <a:prstGeom prst="rect">
              <a:avLst/>
            </a:prstGeom>
            <a:noFill/>
            <a:ln w="9525">
              <a:noFill/>
              <a:miter lim="800000"/>
              <a:headEnd/>
              <a:tailEnd/>
            </a:ln>
          </p:spPr>
          <p:txBody>
            <a:bodyPr/>
            <a:lstStyle/>
            <a:p>
              <a:endParaRPr lang="pt-BR"/>
            </a:p>
          </p:txBody>
        </p:sp>
        <p:sp>
          <p:nvSpPr>
            <p:cNvPr id="9253" name="Rectangle 103"/>
            <p:cNvSpPr>
              <a:spLocks noChangeArrowheads="1"/>
            </p:cNvSpPr>
            <p:nvPr/>
          </p:nvSpPr>
          <p:spPr bwMode="auto">
            <a:xfrm>
              <a:off x="2234" y="677"/>
              <a:ext cx="635" cy="161"/>
            </a:xfrm>
            <a:prstGeom prst="rect">
              <a:avLst/>
            </a:prstGeom>
            <a:noFill/>
            <a:ln w="9525">
              <a:noFill/>
              <a:miter lim="800000"/>
              <a:headEnd/>
              <a:tailEnd/>
            </a:ln>
          </p:spPr>
          <p:txBody>
            <a:bodyPr/>
            <a:lstStyle/>
            <a:p>
              <a:endParaRPr lang="pt-BR"/>
            </a:p>
          </p:txBody>
        </p:sp>
        <p:sp>
          <p:nvSpPr>
            <p:cNvPr id="9254" name="Rectangle 104"/>
            <p:cNvSpPr>
              <a:spLocks noChangeArrowheads="1"/>
            </p:cNvSpPr>
            <p:nvPr/>
          </p:nvSpPr>
          <p:spPr bwMode="auto">
            <a:xfrm>
              <a:off x="1791" y="754"/>
              <a:ext cx="444" cy="101"/>
            </a:xfrm>
            <a:prstGeom prst="rect">
              <a:avLst/>
            </a:prstGeom>
            <a:noFill/>
            <a:ln w="9525">
              <a:noFill/>
              <a:miter lim="800000"/>
              <a:headEnd/>
              <a:tailEnd/>
            </a:ln>
          </p:spPr>
          <p:txBody>
            <a:bodyPr wrap="none" lIns="0" tIns="0" rIns="0" bIns="0">
              <a:spAutoFit/>
            </a:bodyPr>
            <a:lstStyle/>
            <a:p>
              <a:r>
                <a:rPr lang="pt-BR" sz="1400">
                  <a:solidFill>
                    <a:srgbClr val="000000"/>
                  </a:solidFill>
                  <a:latin typeface="Zurich Lt BT" charset="0"/>
                </a:rPr>
                <a:t>1ª exposição</a:t>
              </a:r>
              <a:endParaRPr lang="pt-BR" sz="360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4"/>
          <p:cNvSpPr>
            <a:spLocks noChangeArrowheads="1"/>
          </p:cNvSpPr>
          <p:nvPr/>
        </p:nvSpPr>
        <p:spPr bwMode="auto">
          <a:xfrm>
            <a:off x="5511800" y="885825"/>
            <a:ext cx="1358900" cy="379413"/>
          </a:xfrm>
          <a:prstGeom prst="rect">
            <a:avLst/>
          </a:prstGeom>
          <a:noFill/>
          <a:ln w="9525">
            <a:noFill/>
            <a:miter lim="800000"/>
            <a:headEnd/>
            <a:tailEnd/>
          </a:ln>
        </p:spPr>
        <p:txBody>
          <a:bodyPr/>
          <a:lstStyle/>
          <a:p>
            <a:endParaRPr lang="pt-BR"/>
          </a:p>
        </p:txBody>
      </p:sp>
      <p:sp>
        <p:nvSpPr>
          <p:cNvPr id="10243" name="Rectangle 65"/>
          <p:cNvSpPr>
            <a:spLocks noChangeArrowheads="1"/>
          </p:cNvSpPr>
          <p:nvPr/>
        </p:nvSpPr>
        <p:spPr bwMode="auto">
          <a:xfrm>
            <a:off x="1116013" y="260350"/>
            <a:ext cx="1914525" cy="365125"/>
          </a:xfrm>
          <a:prstGeom prst="rect">
            <a:avLst/>
          </a:prstGeom>
          <a:noFill/>
          <a:ln w="9525">
            <a:noFill/>
            <a:miter lim="800000"/>
            <a:headEnd/>
            <a:tailEnd/>
          </a:ln>
        </p:spPr>
        <p:txBody>
          <a:bodyPr wrap="none" lIns="0" tIns="0" rIns="0" bIns="0">
            <a:spAutoFit/>
          </a:bodyPr>
          <a:lstStyle/>
          <a:p>
            <a:r>
              <a:rPr lang="pt-BR" sz="2400" b="1">
                <a:latin typeface="Phyllis" charset="0"/>
              </a:rPr>
              <a:t>Fase  Efetora</a:t>
            </a:r>
            <a:endParaRPr lang="pt-BR" sz="3600"/>
          </a:p>
        </p:txBody>
      </p:sp>
      <p:pic>
        <p:nvPicPr>
          <p:cNvPr id="10244" name="Picture 73"/>
          <p:cNvPicPr>
            <a:picLocks noChangeAspect="1" noChangeArrowheads="1"/>
          </p:cNvPicPr>
          <p:nvPr/>
        </p:nvPicPr>
        <p:blipFill>
          <a:blip r:embed="rId2" cstate="print"/>
          <a:srcRect l="60922"/>
          <a:stretch>
            <a:fillRect/>
          </a:stretch>
        </p:blipFill>
        <p:spPr bwMode="auto">
          <a:xfrm>
            <a:off x="1835150" y="706438"/>
            <a:ext cx="4895850" cy="5445125"/>
          </a:xfrm>
          <a:prstGeom prst="rect">
            <a:avLst/>
          </a:prstGeom>
          <a:noFill/>
          <a:ln w="9525">
            <a:noFill/>
            <a:miter lim="800000"/>
            <a:headEnd/>
            <a:tailEnd/>
          </a:ln>
        </p:spPr>
      </p:pic>
      <p:sp>
        <p:nvSpPr>
          <p:cNvPr id="166987" name="Rectangle 75"/>
          <p:cNvSpPr>
            <a:spLocks noChangeArrowheads="1"/>
          </p:cNvSpPr>
          <p:nvPr/>
        </p:nvSpPr>
        <p:spPr bwMode="auto">
          <a:xfrm>
            <a:off x="2051050" y="1484313"/>
            <a:ext cx="304800" cy="274637"/>
          </a:xfrm>
          <a:prstGeom prst="rect">
            <a:avLst/>
          </a:prstGeom>
          <a:noFill/>
          <a:ln w="9525">
            <a:noFill/>
            <a:miter lim="800000"/>
            <a:headEnd/>
            <a:tailEnd/>
          </a:ln>
        </p:spPr>
        <p:txBody>
          <a:bodyPr wrap="none" lIns="0" tIns="0" rIns="0" bIns="0">
            <a:spAutoFit/>
          </a:bodyPr>
          <a:lstStyle/>
          <a:p>
            <a:pPr>
              <a:defRPr/>
            </a:pPr>
            <a:r>
              <a:rPr lang="pt-BR" b="1">
                <a:solidFill>
                  <a:schemeClr val="tx2"/>
                </a:solidFill>
                <a:effectLst>
                  <a:outerShdw blurRad="38100" dist="38100" dir="2700000" algn="tl">
                    <a:srgbClr val="000000"/>
                  </a:outerShdw>
                </a:effectLst>
                <a:latin typeface="Arial" pitchFamily="34" charset="0"/>
              </a:rPr>
              <a:t>Ag</a:t>
            </a:r>
            <a:endParaRPr lang="pt-BR" sz="4800" b="1">
              <a:solidFill>
                <a:schemeClr val="tx2"/>
              </a:solidFill>
              <a:effectLst>
                <a:outerShdw blurRad="38100" dist="38100" dir="2700000" algn="tl">
                  <a:srgbClr val="000000"/>
                </a:outerShdw>
              </a:effectLst>
            </a:endParaRPr>
          </a:p>
        </p:txBody>
      </p:sp>
      <p:sp>
        <p:nvSpPr>
          <p:cNvPr id="10246" name="Rectangle 76"/>
          <p:cNvSpPr>
            <a:spLocks noChangeArrowheads="1"/>
          </p:cNvSpPr>
          <p:nvPr/>
        </p:nvSpPr>
        <p:spPr bwMode="auto">
          <a:xfrm>
            <a:off x="3971925" y="3100388"/>
            <a:ext cx="1689100" cy="822325"/>
          </a:xfrm>
          <a:prstGeom prst="rect">
            <a:avLst/>
          </a:prstGeom>
          <a:noFill/>
          <a:ln w="9525">
            <a:noFill/>
            <a:miter lim="800000"/>
            <a:headEnd/>
            <a:tailEnd/>
          </a:ln>
        </p:spPr>
        <p:txBody>
          <a:bodyPr/>
          <a:lstStyle/>
          <a:p>
            <a:endParaRPr lang="pt-BR"/>
          </a:p>
        </p:txBody>
      </p:sp>
      <p:sp>
        <p:nvSpPr>
          <p:cNvPr id="10247" name="Rectangle 77"/>
          <p:cNvSpPr>
            <a:spLocks noChangeArrowheads="1"/>
          </p:cNvSpPr>
          <p:nvPr/>
        </p:nvSpPr>
        <p:spPr bwMode="auto">
          <a:xfrm>
            <a:off x="4110038" y="3167063"/>
            <a:ext cx="693737" cy="134937"/>
          </a:xfrm>
          <a:prstGeom prst="rect">
            <a:avLst/>
          </a:prstGeom>
          <a:noFill/>
          <a:ln w="9525">
            <a:noFill/>
            <a:miter lim="800000"/>
            <a:headEnd/>
            <a:tailEnd/>
          </a:ln>
        </p:spPr>
        <p:txBody>
          <a:bodyPr wrap="none" lIns="0" tIns="0" rIns="0" bIns="0">
            <a:spAutoFit/>
          </a:bodyPr>
          <a:lstStyle/>
          <a:p>
            <a:r>
              <a:rPr lang="pt-BR" sz="900">
                <a:solidFill>
                  <a:srgbClr val="000000"/>
                </a:solidFill>
                <a:latin typeface="Arial" pitchFamily="34" charset="0"/>
              </a:rPr>
              <a:t>Liberação de </a:t>
            </a:r>
            <a:endParaRPr lang="pt-BR" sz="2400"/>
          </a:p>
        </p:txBody>
      </p:sp>
      <p:sp>
        <p:nvSpPr>
          <p:cNvPr id="10248" name="Rectangle 78"/>
          <p:cNvSpPr>
            <a:spLocks noChangeArrowheads="1"/>
          </p:cNvSpPr>
          <p:nvPr/>
        </p:nvSpPr>
        <p:spPr bwMode="auto">
          <a:xfrm>
            <a:off x="4175125" y="3405188"/>
            <a:ext cx="628650" cy="138112"/>
          </a:xfrm>
          <a:prstGeom prst="rect">
            <a:avLst/>
          </a:prstGeom>
          <a:noFill/>
          <a:ln w="9525">
            <a:noFill/>
            <a:miter lim="800000"/>
            <a:headEnd/>
            <a:tailEnd/>
          </a:ln>
        </p:spPr>
        <p:txBody>
          <a:bodyPr wrap="none" lIns="0" tIns="0" rIns="0" bIns="0">
            <a:spAutoFit/>
          </a:bodyPr>
          <a:lstStyle/>
          <a:p>
            <a:r>
              <a:rPr lang="pt-BR" sz="900">
                <a:solidFill>
                  <a:srgbClr val="000000"/>
                </a:solidFill>
                <a:latin typeface="Arial" pitchFamily="34" charset="0"/>
              </a:rPr>
              <a:t>mediadores </a:t>
            </a:r>
            <a:endParaRPr lang="pt-BR" sz="2400"/>
          </a:p>
        </p:txBody>
      </p:sp>
      <p:sp>
        <p:nvSpPr>
          <p:cNvPr id="10249" name="Rectangle 79"/>
          <p:cNvSpPr>
            <a:spLocks noChangeArrowheads="1"/>
          </p:cNvSpPr>
          <p:nvPr/>
        </p:nvSpPr>
        <p:spPr bwMode="auto">
          <a:xfrm>
            <a:off x="4094163" y="3643313"/>
            <a:ext cx="709612" cy="136525"/>
          </a:xfrm>
          <a:prstGeom prst="rect">
            <a:avLst/>
          </a:prstGeom>
          <a:noFill/>
          <a:ln w="9525">
            <a:noFill/>
            <a:miter lim="800000"/>
            <a:headEnd/>
            <a:tailEnd/>
          </a:ln>
        </p:spPr>
        <p:txBody>
          <a:bodyPr wrap="none" lIns="0" tIns="0" rIns="0" bIns="0">
            <a:spAutoFit/>
          </a:bodyPr>
          <a:lstStyle/>
          <a:p>
            <a:r>
              <a:rPr lang="pt-BR" sz="900">
                <a:solidFill>
                  <a:srgbClr val="000000"/>
                </a:solidFill>
                <a:latin typeface="Arial" pitchFamily="34" charset="0"/>
              </a:rPr>
              <a:t>1ªrios e 2ªrios</a:t>
            </a:r>
            <a:endParaRPr lang="pt-BR" sz="2400"/>
          </a:p>
        </p:txBody>
      </p:sp>
      <p:sp>
        <p:nvSpPr>
          <p:cNvPr id="10250" name="Rectangle 80"/>
          <p:cNvSpPr>
            <a:spLocks noChangeArrowheads="1"/>
          </p:cNvSpPr>
          <p:nvPr/>
        </p:nvSpPr>
        <p:spPr bwMode="auto">
          <a:xfrm>
            <a:off x="2519363" y="4899025"/>
            <a:ext cx="1655762" cy="584200"/>
          </a:xfrm>
          <a:prstGeom prst="rect">
            <a:avLst/>
          </a:prstGeom>
          <a:noFill/>
          <a:ln w="9525">
            <a:noFill/>
            <a:miter lim="800000"/>
            <a:headEnd/>
            <a:tailEnd/>
          </a:ln>
        </p:spPr>
        <p:txBody>
          <a:bodyPr/>
          <a:lstStyle/>
          <a:p>
            <a:endParaRPr lang="pt-BR"/>
          </a:p>
        </p:txBody>
      </p:sp>
      <p:sp>
        <p:nvSpPr>
          <p:cNvPr id="10251" name="Rectangle 81"/>
          <p:cNvSpPr>
            <a:spLocks noChangeArrowheads="1"/>
          </p:cNvSpPr>
          <p:nvPr/>
        </p:nvSpPr>
        <p:spPr bwMode="auto">
          <a:xfrm>
            <a:off x="2640013" y="5024438"/>
            <a:ext cx="919162" cy="182562"/>
          </a:xfrm>
          <a:prstGeom prst="rect">
            <a:avLst/>
          </a:prstGeom>
          <a:noFill/>
          <a:ln w="9525">
            <a:noFill/>
            <a:miter lim="800000"/>
            <a:headEnd/>
            <a:tailEnd/>
          </a:ln>
        </p:spPr>
        <p:txBody>
          <a:bodyPr wrap="none" lIns="0" tIns="0" rIns="0" bIns="0">
            <a:spAutoFit/>
          </a:bodyPr>
          <a:lstStyle/>
          <a:p>
            <a:r>
              <a:rPr lang="pt-BR" sz="1200">
                <a:solidFill>
                  <a:srgbClr val="000000"/>
                </a:solidFill>
                <a:latin typeface="Arial" pitchFamily="34" charset="0"/>
              </a:rPr>
              <a:t>Liberação de </a:t>
            </a:r>
            <a:endParaRPr lang="pt-BR" sz="3200"/>
          </a:p>
        </p:txBody>
      </p:sp>
      <p:sp>
        <p:nvSpPr>
          <p:cNvPr id="10252" name="Rectangle 82"/>
          <p:cNvSpPr>
            <a:spLocks noChangeArrowheads="1"/>
          </p:cNvSpPr>
          <p:nvPr/>
        </p:nvSpPr>
        <p:spPr bwMode="auto">
          <a:xfrm>
            <a:off x="2898775" y="5262563"/>
            <a:ext cx="579438" cy="182562"/>
          </a:xfrm>
          <a:prstGeom prst="rect">
            <a:avLst/>
          </a:prstGeom>
          <a:noFill/>
          <a:ln w="9525">
            <a:noFill/>
            <a:miter lim="800000"/>
            <a:headEnd/>
            <a:tailEnd/>
          </a:ln>
        </p:spPr>
        <p:txBody>
          <a:bodyPr wrap="none" lIns="0" tIns="0" rIns="0" bIns="0">
            <a:spAutoFit/>
          </a:bodyPr>
          <a:lstStyle/>
          <a:p>
            <a:r>
              <a:rPr lang="pt-BR" sz="1200">
                <a:solidFill>
                  <a:srgbClr val="000000"/>
                </a:solidFill>
                <a:latin typeface="Arial" pitchFamily="34" charset="0"/>
              </a:rPr>
              <a:t>grânulos</a:t>
            </a:r>
            <a:endParaRPr lang="pt-BR" sz="3200"/>
          </a:p>
        </p:txBody>
      </p:sp>
      <p:sp>
        <p:nvSpPr>
          <p:cNvPr id="10253" name="Rectangle 83"/>
          <p:cNvSpPr>
            <a:spLocks noChangeArrowheads="1"/>
          </p:cNvSpPr>
          <p:nvPr/>
        </p:nvSpPr>
        <p:spPr bwMode="auto">
          <a:xfrm>
            <a:off x="4527550" y="4044950"/>
            <a:ext cx="2095500" cy="2009775"/>
          </a:xfrm>
          <a:prstGeom prst="rect">
            <a:avLst/>
          </a:prstGeom>
          <a:solidFill>
            <a:srgbClr val="FFCCCC"/>
          </a:solidFill>
          <a:ln w="9525">
            <a:noFill/>
            <a:miter lim="800000"/>
            <a:headEnd/>
            <a:tailEnd/>
          </a:ln>
        </p:spPr>
        <p:txBody>
          <a:bodyPr/>
          <a:lstStyle/>
          <a:p>
            <a:endParaRPr lang="pt-BR"/>
          </a:p>
        </p:txBody>
      </p:sp>
      <p:sp>
        <p:nvSpPr>
          <p:cNvPr id="10254" name="Rectangle 84"/>
          <p:cNvSpPr>
            <a:spLocks noChangeArrowheads="1"/>
          </p:cNvSpPr>
          <p:nvPr/>
        </p:nvSpPr>
        <p:spPr bwMode="auto">
          <a:xfrm>
            <a:off x="4648200" y="4137025"/>
            <a:ext cx="101600" cy="136525"/>
          </a:xfrm>
          <a:prstGeom prst="rect">
            <a:avLst/>
          </a:prstGeom>
          <a:noFill/>
          <a:ln w="9525">
            <a:noFill/>
            <a:miter lim="800000"/>
            <a:headEnd/>
            <a:tailEnd/>
          </a:ln>
        </p:spPr>
        <p:txBody>
          <a:bodyPr wrap="none" lIns="0" tIns="0" rIns="0" bIns="0">
            <a:spAutoFit/>
          </a:bodyPr>
          <a:lstStyle/>
          <a:p>
            <a:r>
              <a:rPr lang="pt-BR" sz="900">
                <a:solidFill>
                  <a:srgbClr val="800000"/>
                </a:solidFill>
                <a:latin typeface="Monotype Sorts" charset="2"/>
              </a:rPr>
              <a:t>v</a:t>
            </a:r>
            <a:endParaRPr lang="pt-BR" sz="2800"/>
          </a:p>
        </p:txBody>
      </p:sp>
      <p:sp>
        <p:nvSpPr>
          <p:cNvPr id="10255" name="Rectangle 85"/>
          <p:cNvSpPr>
            <a:spLocks noChangeArrowheads="1"/>
          </p:cNvSpPr>
          <p:nvPr/>
        </p:nvSpPr>
        <p:spPr bwMode="auto">
          <a:xfrm>
            <a:off x="4891088" y="4108450"/>
            <a:ext cx="595312" cy="152400"/>
          </a:xfrm>
          <a:prstGeom prst="rect">
            <a:avLst/>
          </a:prstGeom>
          <a:noFill/>
          <a:ln w="9525">
            <a:noFill/>
            <a:miter lim="800000"/>
            <a:headEnd/>
            <a:tailEnd/>
          </a:ln>
        </p:spPr>
        <p:txBody>
          <a:bodyPr wrap="none" lIns="0" tIns="0" rIns="0" bIns="0">
            <a:spAutoFit/>
          </a:bodyPr>
          <a:lstStyle/>
          <a:p>
            <a:r>
              <a:rPr lang="pt-BR" sz="1000">
                <a:solidFill>
                  <a:srgbClr val="000000"/>
                </a:solidFill>
                <a:latin typeface="Arial" pitchFamily="34" charset="0"/>
              </a:rPr>
              <a:t>edema  da</a:t>
            </a:r>
            <a:endParaRPr lang="pt-BR" sz="2800"/>
          </a:p>
        </p:txBody>
      </p:sp>
      <p:sp>
        <p:nvSpPr>
          <p:cNvPr id="10256" name="Rectangle 86"/>
          <p:cNvSpPr>
            <a:spLocks noChangeArrowheads="1"/>
          </p:cNvSpPr>
          <p:nvPr/>
        </p:nvSpPr>
        <p:spPr bwMode="auto">
          <a:xfrm>
            <a:off x="4891088" y="4346575"/>
            <a:ext cx="442912" cy="152400"/>
          </a:xfrm>
          <a:prstGeom prst="rect">
            <a:avLst/>
          </a:prstGeom>
          <a:noFill/>
          <a:ln w="9525">
            <a:noFill/>
            <a:miter lim="800000"/>
            <a:headEnd/>
            <a:tailEnd/>
          </a:ln>
        </p:spPr>
        <p:txBody>
          <a:bodyPr wrap="none" lIns="0" tIns="0" rIns="0" bIns="0">
            <a:spAutoFit/>
          </a:bodyPr>
          <a:lstStyle/>
          <a:p>
            <a:r>
              <a:rPr lang="pt-BR" sz="1000">
                <a:solidFill>
                  <a:srgbClr val="000000"/>
                </a:solidFill>
                <a:latin typeface="Arial" pitchFamily="34" charset="0"/>
              </a:rPr>
              <a:t>mucosa</a:t>
            </a:r>
            <a:endParaRPr lang="pt-BR" sz="2800"/>
          </a:p>
        </p:txBody>
      </p:sp>
      <p:sp>
        <p:nvSpPr>
          <p:cNvPr id="10257" name="Rectangle 87"/>
          <p:cNvSpPr>
            <a:spLocks noChangeArrowheads="1"/>
          </p:cNvSpPr>
          <p:nvPr/>
        </p:nvSpPr>
        <p:spPr bwMode="auto">
          <a:xfrm>
            <a:off x="4648200" y="4611688"/>
            <a:ext cx="101600" cy="134937"/>
          </a:xfrm>
          <a:prstGeom prst="rect">
            <a:avLst/>
          </a:prstGeom>
          <a:noFill/>
          <a:ln w="9525">
            <a:noFill/>
            <a:miter lim="800000"/>
            <a:headEnd/>
            <a:tailEnd/>
          </a:ln>
        </p:spPr>
        <p:txBody>
          <a:bodyPr wrap="none" lIns="0" tIns="0" rIns="0" bIns="0">
            <a:spAutoFit/>
          </a:bodyPr>
          <a:lstStyle/>
          <a:p>
            <a:r>
              <a:rPr lang="pt-BR" sz="900">
                <a:solidFill>
                  <a:srgbClr val="800000"/>
                </a:solidFill>
                <a:latin typeface="Monotype Sorts" charset="2"/>
              </a:rPr>
              <a:t>v</a:t>
            </a:r>
            <a:endParaRPr lang="pt-BR" sz="2800"/>
          </a:p>
        </p:txBody>
      </p:sp>
      <p:sp>
        <p:nvSpPr>
          <p:cNvPr id="10258" name="Rectangle 88"/>
          <p:cNvSpPr>
            <a:spLocks noChangeArrowheads="1"/>
          </p:cNvSpPr>
          <p:nvPr/>
        </p:nvSpPr>
        <p:spPr bwMode="auto">
          <a:xfrm>
            <a:off x="4891088" y="4584700"/>
            <a:ext cx="685800" cy="152400"/>
          </a:xfrm>
          <a:prstGeom prst="rect">
            <a:avLst/>
          </a:prstGeom>
          <a:noFill/>
          <a:ln w="9525">
            <a:noFill/>
            <a:miter lim="800000"/>
            <a:headEnd/>
            <a:tailEnd/>
          </a:ln>
        </p:spPr>
        <p:txBody>
          <a:bodyPr wrap="none" lIns="0" tIns="0" rIns="0" bIns="0">
            <a:spAutoFit/>
          </a:bodyPr>
          <a:lstStyle/>
          <a:p>
            <a:r>
              <a:rPr lang="pt-BR" sz="1000">
                <a:solidFill>
                  <a:srgbClr val="000000"/>
                </a:solidFill>
                <a:latin typeface="Arial" pitchFamily="34" charset="0"/>
              </a:rPr>
              <a:t>secreção de</a:t>
            </a:r>
            <a:endParaRPr lang="pt-BR" sz="2800"/>
          </a:p>
        </p:txBody>
      </p:sp>
      <p:sp>
        <p:nvSpPr>
          <p:cNvPr id="10259" name="Rectangle 89"/>
          <p:cNvSpPr>
            <a:spLocks noChangeArrowheads="1"/>
          </p:cNvSpPr>
          <p:nvPr/>
        </p:nvSpPr>
        <p:spPr bwMode="auto">
          <a:xfrm>
            <a:off x="4891088" y="4822825"/>
            <a:ext cx="309562" cy="152400"/>
          </a:xfrm>
          <a:prstGeom prst="rect">
            <a:avLst/>
          </a:prstGeom>
          <a:noFill/>
          <a:ln w="9525">
            <a:noFill/>
            <a:miter lim="800000"/>
            <a:headEnd/>
            <a:tailEnd/>
          </a:ln>
        </p:spPr>
        <p:txBody>
          <a:bodyPr wrap="none" lIns="0" tIns="0" rIns="0" bIns="0">
            <a:spAutoFit/>
          </a:bodyPr>
          <a:lstStyle/>
          <a:p>
            <a:r>
              <a:rPr lang="pt-BR" sz="1000">
                <a:solidFill>
                  <a:srgbClr val="000000"/>
                </a:solidFill>
                <a:latin typeface="Arial" pitchFamily="34" charset="0"/>
              </a:rPr>
              <a:t>muco</a:t>
            </a:r>
            <a:endParaRPr lang="pt-BR" sz="2800"/>
          </a:p>
        </p:txBody>
      </p:sp>
      <p:sp>
        <p:nvSpPr>
          <p:cNvPr id="10260" name="Rectangle 90"/>
          <p:cNvSpPr>
            <a:spLocks noChangeArrowheads="1"/>
          </p:cNvSpPr>
          <p:nvPr/>
        </p:nvSpPr>
        <p:spPr bwMode="auto">
          <a:xfrm>
            <a:off x="4648200" y="5087938"/>
            <a:ext cx="101600" cy="138112"/>
          </a:xfrm>
          <a:prstGeom prst="rect">
            <a:avLst/>
          </a:prstGeom>
          <a:noFill/>
          <a:ln w="9525">
            <a:noFill/>
            <a:miter lim="800000"/>
            <a:headEnd/>
            <a:tailEnd/>
          </a:ln>
        </p:spPr>
        <p:txBody>
          <a:bodyPr wrap="none" lIns="0" tIns="0" rIns="0" bIns="0">
            <a:spAutoFit/>
          </a:bodyPr>
          <a:lstStyle/>
          <a:p>
            <a:r>
              <a:rPr lang="pt-BR" sz="900">
                <a:solidFill>
                  <a:srgbClr val="800000"/>
                </a:solidFill>
                <a:latin typeface="Monotype Sorts" charset="2"/>
              </a:rPr>
              <a:t>v</a:t>
            </a:r>
            <a:endParaRPr lang="pt-BR" sz="2800"/>
          </a:p>
        </p:txBody>
      </p:sp>
      <p:sp>
        <p:nvSpPr>
          <p:cNvPr id="10261" name="Rectangle 91"/>
          <p:cNvSpPr>
            <a:spLocks noChangeArrowheads="1"/>
          </p:cNvSpPr>
          <p:nvPr/>
        </p:nvSpPr>
        <p:spPr bwMode="auto">
          <a:xfrm>
            <a:off x="4891088" y="5060950"/>
            <a:ext cx="654050" cy="152400"/>
          </a:xfrm>
          <a:prstGeom prst="rect">
            <a:avLst/>
          </a:prstGeom>
          <a:noFill/>
          <a:ln w="9525">
            <a:noFill/>
            <a:miter lim="800000"/>
            <a:headEnd/>
            <a:tailEnd/>
          </a:ln>
        </p:spPr>
        <p:txBody>
          <a:bodyPr wrap="none" lIns="0" tIns="0" rIns="0" bIns="0">
            <a:spAutoFit/>
          </a:bodyPr>
          <a:lstStyle/>
          <a:p>
            <a:r>
              <a:rPr lang="pt-BR" sz="1000">
                <a:solidFill>
                  <a:srgbClr val="000000"/>
                </a:solidFill>
                <a:latin typeface="Arial" pitchFamily="34" charset="0"/>
              </a:rPr>
              <a:t>infiltrado de</a:t>
            </a:r>
            <a:endParaRPr lang="pt-BR" sz="2800"/>
          </a:p>
        </p:txBody>
      </p:sp>
      <p:sp>
        <p:nvSpPr>
          <p:cNvPr id="10262" name="Rectangle 92"/>
          <p:cNvSpPr>
            <a:spLocks noChangeArrowheads="1"/>
          </p:cNvSpPr>
          <p:nvPr/>
        </p:nvSpPr>
        <p:spPr bwMode="auto">
          <a:xfrm>
            <a:off x="4891088" y="5302250"/>
            <a:ext cx="563562" cy="152400"/>
          </a:xfrm>
          <a:prstGeom prst="rect">
            <a:avLst/>
          </a:prstGeom>
          <a:noFill/>
          <a:ln w="9525">
            <a:noFill/>
            <a:miter lim="800000"/>
            <a:headEnd/>
            <a:tailEnd/>
          </a:ln>
        </p:spPr>
        <p:txBody>
          <a:bodyPr wrap="none" lIns="0" tIns="0" rIns="0" bIns="0">
            <a:spAutoFit/>
          </a:bodyPr>
          <a:lstStyle/>
          <a:p>
            <a:r>
              <a:rPr lang="pt-BR" sz="1000">
                <a:solidFill>
                  <a:srgbClr val="000000"/>
                </a:solidFill>
                <a:latin typeface="Arial" pitchFamily="34" charset="0"/>
              </a:rPr>
              <a:t>leucocitos</a:t>
            </a:r>
            <a:endParaRPr lang="pt-BR" sz="2800"/>
          </a:p>
        </p:txBody>
      </p:sp>
      <p:sp>
        <p:nvSpPr>
          <p:cNvPr id="10263" name="Rectangle 93"/>
          <p:cNvSpPr>
            <a:spLocks noChangeArrowheads="1"/>
          </p:cNvSpPr>
          <p:nvPr/>
        </p:nvSpPr>
        <p:spPr bwMode="auto">
          <a:xfrm>
            <a:off x="4648200" y="5568950"/>
            <a:ext cx="101600" cy="136525"/>
          </a:xfrm>
          <a:prstGeom prst="rect">
            <a:avLst/>
          </a:prstGeom>
          <a:noFill/>
          <a:ln w="9525">
            <a:noFill/>
            <a:miter lim="800000"/>
            <a:headEnd/>
            <a:tailEnd/>
          </a:ln>
        </p:spPr>
        <p:txBody>
          <a:bodyPr wrap="none" lIns="0" tIns="0" rIns="0" bIns="0">
            <a:spAutoFit/>
          </a:bodyPr>
          <a:lstStyle/>
          <a:p>
            <a:r>
              <a:rPr lang="pt-BR" sz="900">
                <a:solidFill>
                  <a:srgbClr val="800000"/>
                </a:solidFill>
                <a:latin typeface="Monotype Sorts" charset="2"/>
              </a:rPr>
              <a:t>v</a:t>
            </a:r>
            <a:endParaRPr lang="pt-BR" sz="2800"/>
          </a:p>
        </p:txBody>
      </p:sp>
      <p:sp>
        <p:nvSpPr>
          <p:cNvPr id="10264" name="Rectangle 94"/>
          <p:cNvSpPr>
            <a:spLocks noChangeArrowheads="1"/>
          </p:cNvSpPr>
          <p:nvPr/>
        </p:nvSpPr>
        <p:spPr bwMode="auto">
          <a:xfrm>
            <a:off x="4891088" y="5540375"/>
            <a:ext cx="763587" cy="152400"/>
          </a:xfrm>
          <a:prstGeom prst="rect">
            <a:avLst/>
          </a:prstGeom>
          <a:noFill/>
          <a:ln w="9525">
            <a:noFill/>
            <a:miter lim="800000"/>
            <a:headEnd/>
            <a:tailEnd/>
          </a:ln>
        </p:spPr>
        <p:txBody>
          <a:bodyPr wrap="none" lIns="0" tIns="0" rIns="0" bIns="0">
            <a:spAutoFit/>
          </a:bodyPr>
          <a:lstStyle/>
          <a:p>
            <a:r>
              <a:rPr lang="pt-BR" sz="1000">
                <a:solidFill>
                  <a:srgbClr val="000000"/>
                </a:solidFill>
                <a:latin typeface="Arial" pitchFamily="34" charset="0"/>
              </a:rPr>
              <a:t>lesão epitelial</a:t>
            </a:r>
            <a:endParaRPr lang="pt-BR" sz="2800"/>
          </a:p>
        </p:txBody>
      </p:sp>
      <p:sp>
        <p:nvSpPr>
          <p:cNvPr id="10265" name="Rectangle 95"/>
          <p:cNvSpPr>
            <a:spLocks noChangeArrowheads="1"/>
          </p:cNvSpPr>
          <p:nvPr/>
        </p:nvSpPr>
        <p:spPr bwMode="auto">
          <a:xfrm>
            <a:off x="4648200" y="5807075"/>
            <a:ext cx="101600" cy="136525"/>
          </a:xfrm>
          <a:prstGeom prst="rect">
            <a:avLst/>
          </a:prstGeom>
          <a:noFill/>
          <a:ln w="9525">
            <a:noFill/>
            <a:miter lim="800000"/>
            <a:headEnd/>
            <a:tailEnd/>
          </a:ln>
        </p:spPr>
        <p:txBody>
          <a:bodyPr wrap="none" lIns="0" tIns="0" rIns="0" bIns="0">
            <a:spAutoFit/>
          </a:bodyPr>
          <a:lstStyle/>
          <a:p>
            <a:r>
              <a:rPr lang="pt-BR" sz="900">
                <a:solidFill>
                  <a:srgbClr val="800000"/>
                </a:solidFill>
                <a:latin typeface="Monotype Sorts" charset="2"/>
              </a:rPr>
              <a:t>v</a:t>
            </a:r>
            <a:endParaRPr lang="pt-BR" sz="2800"/>
          </a:p>
        </p:txBody>
      </p:sp>
      <p:sp>
        <p:nvSpPr>
          <p:cNvPr id="10266" name="Rectangle 96"/>
          <p:cNvSpPr>
            <a:spLocks noChangeArrowheads="1"/>
          </p:cNvSpPr>
          <p:nvPr/>
        </p:nvSpPr>
        <p:spPr bwMode="auto">
          <a:xfrm>
            <a:off x="4891088" y="5778500"/>
            <a:ext cx="896937" cy="152400"/>
          </a:xfrm>
          <a:prstGeom prst="rect">
            <a:avLst/>
          </a:prstGeom>
          <a:noFill/>
          <a:ln w="9525">
            <a:noFill/>
            <a:miter lim="800000"/>
            <a:headEnd/>
            <a:tailEnd/>
          </a:ln>
        </p:spPr>
        <p:txBody>
          <a:bodyPr wrap="none" lIns="0" tIns="0" rIns="0" bIns="0">
            <a:spAutoFit/>
          </a:bodyPr>
          <a:lstStyle/>
          <a:p>
            <a:r>
              <a:rPr lang="pt-BR" sz="1000">
                <a:solidFill>
                  <a:srgbClr val="000000"/>
                </a:solidFill>
                <a:latin typeface="Arial" pitchFamily="34" charset="0"/>
              </a:rPr>
              <a:t>broncoespasmo</a:t>
            </a:r>
            <a:endParaRPr lang="pt-BR" sz="2800"/>
          </a:p>
        </p:txBody>
      </p:sp>
      <p:sp>
        <p:nvSpPr>
          <p:cNvPr id="10267" name="Rectangle 97"/>
          <p:cNvSpPr>
            <a:spLocks noChangeArrowheads="1"/>
          </p:cNvSpPr>
          <p:nvPr/>
        </p:nvSpPr>
        <p:spPr bwMode="auto">
          <a:xfrm>
            <a:off x="3321050" y="836613"/>
            <a:ext cx="1598613" cy="346075"/>
          </a:xfrm>
          <a:prstGeom prst="rect">
            <a:avLst/>
          </a:prstGeom>
          <a:noFill/>
          <a:ln w="9525">
            <a:noFill/>
            <a:miter lim="800000"/>
            <a:headEnd/>
            <a:tailEnd/>
          </a:ln>
        </p:spPr>
        <p:txBody>
          <a:bodyPr/>
          <a:lstStyle/>
          <a:p>
            <a:endParaRPr lang="pt-BR"/>
          </a:p>
        </p:txBody>
      </p:sp>
      <p:sp>
        <p:nvSpPr>
          <p:cNvPr id="10268" name="Rectangle 98"/>
          <p:cNvSpPr>
            <a:spLocks noChangeArrowheads="1"/>
          </p:cNvSpPr>
          <p:nvPr/>
        </p:nvSpPr>
        <p:spPr bwMode="auto">
          <a:xfrm>
            <a:off x="3441700" y="901700"/>
            <a:ext cx="1392238" cy="274638"/>
          </a:xfrm>
          <a:prstGeom prst="rect">
            <a:avLst/>
          </a:prstGeom>
          <a:noFill/>
          <a:ln w="9525">
            <a:noFill/>
            <a:miter lim="800000"/>
            <a:headEnd/>
            <a:tailEnd/>
          </a:ln>
        </p:spPr>
        <p:txBody>
          <a:bodyPr wrap="none" lIns="0" tIns="0" rIns="0" bIns="0">
            <a:spAutoFit/>
          </a:bodyPr>
          <a:lstStyle/>
          <a:p>
            <a:r>
              <a:rPr lang="pt-BR" b="1">
                <a:solidFill>
                  <a:srgbClr val="000000"/>
                </a:solidFill>
                <a:latin typeface="Zurich Lt BT" charset="0"/>
              </a:rPr>
              <a:t>2ª exposição</a:t>
            </a:r>
            <a:endParaRPr lang="pt-BR" sz="4400" b="1"/>
          </a:p>
        </p:txBody>
      </p:sp>
      <p:pic>
        <p:nvPicPr>
          <p:cNvPr id="10269" name="Picture 99"/>
          <p:cNvPicPr>
            <a:picLocks noChangeAspect="1" noChangeArrowheads="1"/>
          </p:cNvPicPr>
          <p:nvPr/>
        </p:nvPicPr>
        <p:blipFill>
          <a:blip r:embed="rId2" cstate="print"/>
          <a:srcRect l="30913" t="69331" r="52718"/>
          <a:stretch>
            <a:fillRect/>
          </a:stretch>
        </p:blipFill>
        <p:spPr bwMode="auto">
          <a:xfrm>
            <a:off x="468313" y="4652963"/>
            <a:ext cx="1439862" cy="137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827088" y="765175"/>
            <a:ext cx="7921625" cy="4824413"/>
            <a:chOff x="884" y="1570"/>
            <a:chExt cx="3096" cy="1888"/>
          </a:xfrm>
        </p:grpSpPr>
        <p:sp>
          <p:nvSpPr>
            <p:cNvPr id="11267" name="AutoShape 3"/>
            <p:cNvSpPr>
              <a:spLocks noChangeAspect="1" noChangeArrowheads="1" noTextEdit="1"/>
            </p:cNvSpPr>
            <p:nvPr/>
          </p:nvSpPr>
          <p:spPr bwMode="auto">
            <a:xfrm>
              <a:off x="884" y="1616"/>
              <a:ext cx="3096" cy="1842"/>
            </a:xfrm>
            <a:prstGeom prst="rect">
              <a:avLst/>
            </a:prstGeom>
            <a:noFill/>
            <a:ln w="9525">
              <a:noFill/>
              <a:miter lim="800000"/>
              <a:headEnd/>
              <a:tailEnd/>
            </a:ln>
          </p:spPr>
          <p:txBody>
            <a:bodyPr/>
            <a:lstStyle/>
            <a:p>
              <a:endParaRPr lang="pt-BR"/>
            </a:p>
          </p:txBody>
        </p:sp>
        <p:pic>
          <p:nvPicPr>
            <p:cNvPr id="11268" name="Picture 4"/>
            <p:cNvPicPr>
              <a:picLocks noChangeAspect="1" noChangeArrowheads="1"/>
            </p:cNvPicPr>
            <p:nvPr/>
          </p:nvPicPr>
          <p:blipFill>
            <a:blip r:embed="rId2" cstate="print"/>
            <a:srcRect/>
            <a:stretch>
              <a:fillRect/>
            </a:stretch>
          </p:blipFill>
          <p:spPr bwMode="auto">
            <a:xfrm>
              <a:off x="885" y="1716"/>
              <a:ext cx="3093" cy="1578"/>
            </a:xfrm>
            <a:prstGeom prst="rect">
              <a:avLst/>
            </a:prstGeom>
            <a:noFill/>
            <a:ln w="9525">
              <a:noFill/>
              <a:miter lim="800000"/>
              <a:headEnd/>
              <a:tailEnd/>
            </a:ln>
          </p:spPr>
        </p:pic>
        <p:sp>
          <p:nvSpPr>
            <p:cNvPr id="11269" name="Rectangle 5"/>
            <p:cNvSpPr>
              <a:spLocks noChangeArrowheads="1"/>
            </p:cNvSpPr>
            <p:nvPr/>
          </p:nvSpPr>
          <p:spPr bwMode="auto">
            <a:xfrm>
              <a:off x="1079" y="1791"/>
              <a:ext cx="187" cy="89"/>
            </a:xfrm>
            <a:prstGeom prst="rect">
              <a:avLst/>
            </a:prstGeom>
            <a:noFill/>
            <a:ln w="9525">
              <a:noFill/>
              <a:miter lim="800000"/>
              <a:headEnd/>
              <a:tailEnd/>
            </a:ln>
          </p:spPr>
          <p:txBody>
            <a:bodyPr/>
            <a:lstStyle/>
            <a:p>
              <a:endParaRPr lang="pt-BR"/>
            </a:p>
          </p:txBody>
        </p:sp>
        <p:sp>
          <p:nvSpPr>
            <p:cNvPr id="11270" name="Rectangle 6"/>
            <p:cNvSpPr>
              <a:spLocks noChangeArrowheads="1"/>
            </p:cNvSpPr>
            <p:nvPr/>
          </p:nvSpPr>
          <p:spPr bwMode="auto">
            <a:xfrm>
              <a:off x="1109" y="1810"/>
              <a:ext cx="77" cy="36"/>
            </a:xfrm>
            <a:prstGeom prst="rect">
              <a:avLst/>
            </a:prstGeom>
            <a:noFill/>
            <a:ln w="9525">
              <a:noFill/>
              <a:miter lim="800000"/>
              <a:headEnd/>
              <a:tailEnd/>
            </a:ln>
          </p:spPr>
          <p:txBody>
            <a:bodyPr wrap="none" lIns="0" tIns="0" rIns="0" bIns="0">
              <a:spAutoFit/>
            </a:bodyPr>
            <a:lstStyle/>
            <a:p>
              <a:r>
                <a:rPr lang="pt-BR" sz="600">
                  <a:solidFill>
                    <a:srgbClr val="000000"/>
                  </a:solidFill>
                  <a:latin typeface="Arial" pitchFamily="34" charset="0"/>
                </a:rPr>
                <a:t>Pólen</a:t>
              </a:r>
              <a:endParaRPr lang="pt-BR"/>
            </a:p>
          </p:txBody>
        </p:sp>
        <p:sp>
          <p:nvSpPr>
            <p:cNvPr id="11271" name="Rectangle 7"/>
            <p:cNvSpPr>
              <a:spLocks noChangeArrowheads="1"/>
            </p:cNvSpPr>
            <p:nvPr/>
          </p:nvSpPr>
          <p:spPr bwMode="auto">
            <a:xfrm>
              <a:off x="1352" y="1914"/>
              <a:ext cx="272" cy="90"/>
            </a:xfrm>
            <a:prstGeom prst="rect">
              <a:avLst/>
            </a:prstGeom>
            <a:solidFill>
              <a:srgbClr val="FFFFFF"/>
            </a:solidFill>
            <a:ln w="9525">
              <a:noFill/>
              <a:miter lim="800000"/>
              <a:headEnd/>
              <a:tailEnd/>
            </a:ln>
          </p:spPr>
          <p:txBody>
            <a:bodyPr/>
            <a:lstStyle/>
            <a:p>
              <a:endParaRPr lang="pt-BR"/>
            </a:p>
          </p:txBody>
        </p:sp>
        <p:sp>
          <p:nvSpPr>
            <p:cNvPr id="11272" name="Rectangle 8"/>
            <p:cNvSpPr>
              <a:spLocks noChangeArrowheads="1"/>
            </p:cNvSpPr>
            <p:nvPr/>
          </p:nvSpPr>
          <p:spPr bwMode="auto">
            <a:xfrm>
              <a:off x="1389" y="1934"/>
              <a:ext cx="120" cy="36"/>
            </a:xfrm>
            <a:prstGeom prst="rect">
              <a:avLst/>
            </a:prstGeom>
            <a:noFill/>
            <a:ln w="9525">
              <a:noFill/>
              <a:miter lim="800000"/>
              <a:headEnd/>
              <a:tailEnd/>
            </a:ln>
          </p:spPr>
          <p:txBody>
            <a:bodyPr wrap="none" lIns="0" tIns="0" rIns="0" bIns="0">
              <a:spAutoFit/>
            </a:bodyPr>
            <a:lstStyle/>
            <a:p>
              <a:r>
                <a:rPr lang="pt-BR" sz="600">
                  <a:solidFill>
                    <a:srgbClr val="000000"/>
                  </a:solidFill>
                  <a:latin typeface="Arial" pitchFamily="34" charset="0"/>
                </a:rPr>
                <a:t>Antígeno</a:t>
              </a:r>
              <a:endParaRPr lang="pt-BR"/>
            </a:p>
          </p:txBody>
        </p:sp>
        <p:sp>
          <p:nvSpPr>
            <p:cNvPr id="11273" name="Rectangle 9"/>
            <p:cNvSpPr>
              <a:spLocks noChangeArrowheads="1"/>
            </p:cNvSpPr>
            <p:nvPr/>
          </p:nvSpPr>
          <p:spPr bwMode="auto">
            <a:xfrm>
              <a:off x="2046" y="1865"/>
              <a:ext cx="372" cy="149"/>
            </a:xfrm>
            <a:prstGeom prst="rect">
              <a:avLst/>
            </a:prstGeom>
            <a:solidFill>
              <a:srgbClr val="FFFFFF"/>
            </a:solidFill>
            <a:ln w="9525">
              <a:noFill/>
              <a:miter lim="800000"/>
              <a:headEnd/>
              <a:tailEnd/>
            </a:ln>
          </p:spPr>
          <p:txBody>
            <a:bodyPr/>
            <a:lstStyle/>
            <a:p>
              <a:endParaRPr lang="pt-BR"/>
            </a:p>
          </p:txBody>
        </p:sp>
        <p:sp>
          <p:nvSpPr>
            <p:cNvPr id="11274" name="Rectangle 10"/>
            <p:cNvSpPr>
              <a:spLocks noChangeArrowheads="1"/>
            </p:cNvSpPr>
            <p:nvPr/>
          </p:nvSpPr>
          <p:spPr bwMode="auto">
            <a:xfrm>
              <a:off x="2117" y="1884"/>
              <a:ext cx="140" cy="36"/>
            </a:xfrm>
            <a:prstGeom prst="rect">
              <a:avLst/>
            </a:prstGeom>
            <a:noFill/>
            <a:ln w="9525">
              <a:noFill/>
              <a:miter lim="800000"/>
              <a:headEnd/>
              <a:tailEnd/>
            </a:ln>
          </p:spPr>
          <p:txBody>
            <a:bodyPr wrap="none" lIns="0" tIns="0" rIns="0" bIns="0">
              <a:spAutoFit/>
            </a:bodyPr>
            <a:lstStyle/>
            <a:p>
              <a:r>
                <a:rPr lang="pt-BR" sz="600">
                  <a:solidFill>
                    <a:srgbClr val="000000"/>
                  </a:solidFill>
                  <a:latin typeface="Arial" pitchFamily="34" charset="0"/>
                </a:rPr>
                <a:t>Epitélio da</a:t>
              </a:r>
              <a:endParaRPr lang="pt-BR"/>
            </a:p>
          </p:txBody>
        </p:sp>
        <p:sp>
          <p:nvSpPr>
            <p:cNvPr id="11275" name="Rectangle 11"/>
            <p:cNvSpPr>
              <a:spLocks noChangeArrowheads="1"/>
            </p:cNvSpPr>
            <p:nvPr/>
          </p:nvSpPr>
          <p:spPr bwMode="auto">
            <a:xfrm>
              <a:off x="2145" y="1944"/>
              <a:ext cx="105" cy="36"/>
            </a:xfrm>
            <a:prstGeom prst="rect">
              <a:avLst/>
            </a:prstGeom>
            <a:noFill/>
            <a:ln w="9525">
              <a:noFill/>
              <a:miter lim="800000"/>
              <a:headEnd/>
              <a:tailEnd/>
            </a:ln>
          </p:spPr>
          <p:txBody>
            <a:bodyPr wrap="none" lIns="0" tIns="0" rIns="0" bIns="0">
              <a:spAutoFit/>
            </a:bodyPr>
            <a:lstStyle/>
            <a:p>
              <a:r>
                <a:rPr lang="pt-BR" sz="600">
                  <a:solidFill>
                    <a:srgbClr val="000000"/>
                  </a:solidFill>
                  <a:latin typeface="Arial" pitchFamily="34" charset="0"/>
                </a:rPr>
                <a:t>mucosa</a:t>
              </a:r>
              <a:endParaRPr lang="pt-BR"/>
            </a:p>
          </p:txBody>
        </p:sp>
        <p:sp>
          <p:nvSpPr>
            <p:cNvPr id="11276" name="Rectangle 12"/>
            <p:cNvSpPr>
              <a:spLocks noChangeArrowheads="1"/>
            </p:cNvSpPr>
            <p:nvPr/>
          </p:nvSpPr>
          <p:spPr bwMode="auto">
            <a:xfrm>
              <a:off x="2690" y="1939"/>
              <a:ext cx="245" cy="75"/>
            </a:xfrm>
            <a:prstGeom prst="rect">
              <a:avLst/>
            </a:prstGeom>
            <a:solidFill>
              <a:srgbClr val="FFFFFF"/>
            </a:solidFill>
            <a:ln w="9525">
              <a:noFill/>
              <a:miter lim="800000"/>
              <a:headEnd/>
              <a:tailEnd/>
            </a:ln>
          </p:spPr>
          <p:txBody>
            <a:bodyPr/>
            <a:lstStyle/>
            <a:p>
              <a:endParaRPr lang="pt-BR"/>
            </a:p>
          </p:txBody>
        </p:sp>
        <p:sp>
          <p:nvSpPr>
            <p:cNvPr id="11277" name="Rectangle 13"/>
            <p:cNvSpPr>
              <a:spLocks noChangeArrowheads="1"/>
            </p:cNvSpPr>
            <p:nvPr/>
          </p:nvSpPr>
          <p:spPr bwMode="auto">
            <a:xfrm>
              <a:off x="2690" y="1914"/>
              <a:ext cx="248" cy="90"/>
            </a:xfrm>
            <a:prstGeom prst="rect">
              <a:avLst/>
            </a:prstGeom>
            <a:solidFill>
              <a:srgbClr val="FFFFFF"/>
            </a:solidFill>
            <a:ln w="9525">
              <a:noFill/>
              <a:miter lim="800000"/>
              <a:headEnd/>
              <a:tailEnd/>
            </a:ln>
          </p:spPr>
          <p:txBody>
            <a:bodyPr/>
            <a:lstStyle/>
            <a:p>
              <a:endParaRPr lang="pt-BR"/>
            </a:p>
          </p:txBody>
        </p:sp>
        <p:sp>
          <p:nvSpPr>
            <p:cNvPr id="11278" name="Rectangle 14"/>
            <p:cNvSpPr>
              <a:spLocks noChangeArrowheads="1"/>
            </p:cNvSpPr>
            <p:nvPr/>
          </p:nvSpPr>
          <p:spPr bwMode="auto">
            <a:xfrm>
              <a:off x="2784" y="1934"/>
              <a:ext cx="36" cy="36"/>
            </a:xfrm>
            <a:prstGeom prst="rect">
              <a:avLst/>
            </a:prstGeom>
            <a:noFill/>
            <a:ln w="9525">
              <a:noFill/>
              <a:miter lim="800000"/>
              <a:headEnd/>
              <a:tailEnd/>
            </a:ln>
          </p:spPr>
          <p:txBody>
            <a:bodyPr wrap="none" lIns="0" tIns="0" rIns="0" bIns="0">
              <a:spAutoFit/>
            </a:bodyPr>
            <a:lstStyle/>
            <a:p>
              <a:r>
                <a:rPr lang="pt-BR" sz="600">
                  <a:solidFill>
                    <a:srgbClr val="000000"/>
                  </a:solidFill>
                  <a:latin typeface="Arial" pitchFamily="34" charset="0"/>
                </a:rPr>
                <a:t>Ag</a:t>
              </a:r>
              <a:endParaRPr lang="pt-BR"/>
            </a:p>
          </p:txBody>
        </p:sp>
        <p:sp>
          <p:nvSpPr>
            <p:cNvPr id="11279" name="Rectangle 15"/>
            <p:cNvSpPr>
              <a:spLocks noChangeArrowheads="1"/>
            </p:cNvSpPr>
            <p:nvPr/>
          </p:nvSpPr>
          <p:spPr bwMode="auto">
            <a:xfrm>
              <a:off x="1054" y="2311"/>
              <a:ext cx="417" cy="100"/>
            </a:xfrm>
            <a:prstGeom prst="rect">
              <a:avLst/>
            </a:prstGeom>
            <a:noFill/>
            <a:ln w="9525">
              <a:noFill/>
              <a:miter lim="800000"/>
              <a:headEnd/>
              <a:tailEnd/>
            </a:ln>
          </p:spPr>
          <p:txBody>
            <a:bodyPr/>
            <a:lstStyle/>
            <a:p>
              <a:endParaRPr lang="pt-BR"/>
            </a:p>
          </p:txBody>
        </p:sp>
        <p:sp>
          <p:nvSpPr>
            <p:cNvPr id="11280" name="Rectangle 16"/>
            <p:cNvSpPr>
              <a:spLocks noChangeArrowheads="1"/>
            </p:cNvSpPr>
            <p:nvPr/>
          </p:nvSpPr>
          <p:spPr bwMode="auto">
            <a:xfrm>
              <a:off x="1084" y="2330"/>
              <a:ext cx="214" cy="41"/>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Apresentação</a:t>
              </a:r>
              <a:endParaRPr lang="pt-BR"/>
            </a:p>
          </p:txBody>
        </p:sp>
        <p:sp>
          <p:nvSpPr>
            <p:cNvPr id="11281" name="Rectangle 17"/>
            <p:cNvSpPr>
              <a:spLocks noChangeArrowheads="1"/>
            </p:cNvSpPr>
            <p:nvPr/>
          </p:nvSpPr>
          <p:spPr bwMode="auto">
            <a:xfrm>
              <a:off x="1662" y="3253"/>
              <a:ext cx="791" cy="100"/>
            </a:xfrm>
            <a:prstGeom prst="rect">
              <a:avLst/>
            </a:prstGeom>
            <a:noFill/>
            <a:ln w="9525">
              <a:noFill/>
              <a:miter lim="800000"/>
              <a:headEnd/>
              <a:tailEnd/>
            </a:ln>
          </p:spPr>
          <p:txBody>
            <a:bodyPr/>
            <a:lstStyle/>
            <a:p>
              <a:endParaRPr lang="pt-BR"/>
            </a:p>
          </p:txBody>
        </p:sp>
        <p:sp>
          <p:nvSpPr>
            <p:cNvPr id="11282" name="Rectangle 18"/>
            <p:cNvSpPr>
              <a:spLocks noChangeArrowheads="1"/>
            </p:cNvSpPr>
            <p:nvPr/>
          </p:nvSpPr>
          <p:spPr bwMode="auto">
            <a:xfrm>
              <a:off x="1292" y="3130"/>
              <a:ext cx="440" cy="42"/>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Recrutamento de eosinófilos</a:t>
              </a:r>
              <a:endParaRPr lang="pt-BR"/>
            </a:p>
          </p:txBody>
        </p:sp>
        <p:sp>
          <p:nvSpPr>
            <p:cNvPr id="11283" name="Rectangle 19"/>
            <p:cNvSpPr>
              <a:spLocks noChangeArrowheads="1"/>
            </p:cNvSpPr>
            <p:nvPr/>
          </p:nvSpPr>
          <p:spPr bwMode="auto">
            <a:xfrm>
              <a:off x="1054" y="3030"/>
              <a:ext cx="160" cy="100"/>
            </a:xfrm>
            <a:prstGeom prst="rect">
              <a:avLst/>
            </a:prstGeom>
            <a:noFill/>
            <a:ln w="9525">
              <a:noFill/>
              <a:miter lim="800000"/>
              <a:headEnd/>
              <a:tailEnd/>
            </a:ln>
          </p:spPr>
          <p:txBody>
            <a:bodyPr/>
            <a:lstStyle/>
            <a:p>
              <a:endParaRPr lang="pt-BR"/>
            </a:p>
          </p:txBody>
        </p:sp>
        <p:sp>
          <p:nvSpPr>
            <p:cNvPr id="11284" name="Rectangle 20"/>
            <p:cNvSpPr>
              <a:spLocks noChangeArrowheads="1"/>
            </p:cNvSpPr>
            <p:nvPr/>
          </p:nvSpPr>
          <p:spPr bwMode="auto">
            <a:xfrm>
              <a:off x="1084" y="3047"/>
              <a:ext cx="59" cy="41"/>
            </a:xfrm>
            <a:prstGeom prst="rect">
              <a:avLst/>
            </a:prstGeom>
            <a:noFill/>
            <a:ln w="9525">
              <a:noFill/>
              <a:miter lim="800000"/>
              <a:headEnd/>
              <a:tailEnd/>
            </a:ln>
          </p:spPr>
          <p:txBody>
            <a:bodyPr wrap="none" lIns="0" tIns="0" rIns="0" bIns="0">
              <a:spAutoFit/>
            </a:bodyPr>
            <a:lstStyle/>
            <a:p>
              <a:r>
                <a:rPr lang="pt-BR" sz="700" b="1">
                  <a:solidFill>
                    <a:srgbClr val="3333CC"/>
                  </a:solidFill>
                  <a:latin typeface="Arial" pitchFamily="34" charset="0"/>
                </a:rPr>
                <a:t>Ta2</a:t>
              </a:r>
              <a:endParaRPr lang="pt-BR"/>
            </a:p>
          </p:txBody>
        </p:sp>
        <p:sp>
          <p:nvSpPr>
            <p:cNvPr id="11285" name="Rectangle 21"/>
            <p:cNvSpPr>
              <a:spLocks noChangeArrowheads="1"/>
            </p:cNvSpPr>
            <p:nvPr/>
          </p:nvSpPr>
          <p:spPr bwMode="auto">
            <a:xfrm>
              <a:off x="1352" y="2609"/>
              <a:ext cx="159" cy="168"/>
            </a:xfrm>
            <a:prstGeom prst="rect">
              <a:avLst/>
            </a:prstGeom>
            <a:noFill/>
            <a:ln w="9525">
              <a:noFill/>
              <a:miter lim="800000"/>
              <a:headEnd/>
              <a:tailEnd/>
            </a:ln>
          </p:spPr>
          <p:txBody>
            <a:bodyPr/>
            <a:lstStyle/>
            <a:p>
              <a:endParaRPr lang="pt-BR"/>
            </a:p>
          </p:txBody>
        </p:sp>
        <p:sp>
          <p:nvSpPr>
            <p:cNvPr id="11286" name="Rectangle 22"/>
            <p:cNvSpPr>
              <a:spLocks noChangeArrowheads="1"/>
            </p:cNvSpPr>
            <p:nvPr/>
          </p:nvSpPr>
          <p:spPr bwMode="auto">
            <a:xfrm>
              <a:off x="1382" y="2627"/>
              <a:ext cx="60" cy="41"/>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IL-4</a:t>
              </a:r>
              <a:endParaRPr lang="pt-BR"/>
            </a:p>
          </p:txBody>
        </p:sp>
        <p:sp>
          <p:nvSpPr>
            <p:cNvPr id="11287" name="Rectangle 23"/>
            <p:cNvSpPr>
              <a:spLocks noChangeArrowheads="1"/>
            </p:cNvSpPr>
            <p:nvPr/>
          </p:nvSpPr>
          <p:spPr bwMode="auto">
            <a:xfrm>
              <a:off x="1382" y="2696"/>
              <a:ext cx="60" cy="41"/>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IL-5</a:t>
              </a:r>
              <a:endParaRPr lang="pt-BR"/>
            </a:p>
          </p:txBody>
        </p:sp>
        <p:sp>
          <p:nvSpPr>
            <p:cNvPr id="11288" name="Rectangle 24"/>
            <p:cNvSpPr>
              <a:spLocks noChangeArrowheads="1"/>
            </p:cNvSpPr>
            <p:nvPr/>
          </p:nvSpPr>
          <p:spPr bwMode="auto">
            <a:xfrm>
              <a:off x="1451" y="2931"/>
              <a:ext cx="159" cy="99"/>
            </a:xfrm>
            <a:prstGeom prst="rect">
              <a:avLst/>
            </a:prstGeom>
            <a:noFill/>
            <a:ln w="9525">
              <a:noFill/>
              <a:miter lim="800000"/>
              <a:headEnd/>
              <a:tailEnd/>
            </a:ln>
          </p:spPr>
          <p:txBody>
            <a:bodyPr/>
            <a:lstStyle/>
            <a:p>
              <a:endParaRPr lang="pt-BR"/>
            </a:p>
          </p:txBody>
        </p:sp>
        <p:sp>
          <p:nvSpPr>
            <p:cNvPr id="11289" name="Rectangle 25"/>
            <p:cNvSpPr>
              <a:spLocks noChangeArrowheads="1"/>
            </p:cNvSpPr>
            <p:nvPr/>
          </p:nvSpPr>
          <p:spPr bwMode="auto">
            <a:xfrm>
              <a:off x="1481" y="2950"/>
              <a:ext cx="60" cy="41"/>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IL-5</a:t>
              </a:r>
              <a:endParaRPr lang="pt-BR"/>
            </a:p>
          </p:txBody>
        </p:sp>
        <p:sp>
          <p:nvSpPr>
            <p:cNvPr id="11290" name="Rectangle 26"/>
            <p:cNvSpPr>
              <a:spLocks noChangeArrowheads="1"/>
            </p:cNvSpPr>
            <p:nvPr/>
          </p:nvSpPr>
          <p:spPr bwMode="auto">
            <a:xfrm>
              <a:off x="2294" y="2732"/>
              <a:ext cx="159" cy="100"/>
            </a:xfrm>
            <a:prstGeom prst="rect">
              <a:avLst/>
            </a:prstGeom>
            <a:noFill/>
            <a:ln w="9525">
              <a:noFill/>
              <a:miter lim="800000"/>
              <a:headEnd/>
              <a:tailEnd/>
            </a:ln>
          </p:spPr>
          <p:txBody>
            <a:bodyPr/>
            <a:lstStyle/>
            <a:p>
              <a:endParaRPr lang="pt-BR"/>
            </a:p>
          </p:txBody>
        </p:sp>
        <p:sp>
          <p:nvSpPr>
            <p:cNvPr id="11291" name="Rectangle 27"/>
            <p:cNvSpPr>
              <a:spLocks noChangeArrowheads="1"/>
            </p:cNvSpPr>
            <p:nvPr/>
          </p:nvSpPr>
          <p:spPr bwMode="auto">
            <a:xfrm>
              <a:off x="2324" y="2751"/>
              <a:ext cx="60" cy="42"/>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IL-5</a:t>
              </a:r>
              <a:endParaRPr lang="pt-BR"/>
            </a:p>
          </p:txBody>
        </p:sp>
        <p:sp>
          <p:nvSpPr>
            <p:cNvPr id="11292" name="Rectangle 28"/>
            <p:cNvSpPr>
              <a:spLocks noChangeArrowheads="1"/>
            </p:cNvSpPr>
            <p:nvPr/>
          </p:nvSpPr>
          <p:spPr bwMode="auto">
            <a:xfrm>
              <a:off x="2486" y="2757"/>
              <a:ext cx="329" cy="100"/>
            </a:xfrm>
            <a:prstGeom prst="rect">
              <a:avLst/>
            </a:prstGeom>
            <a:noFill/>
            <a:ln w="9525">
              <a:noFill/>
              <a:miter lim="800000"/>
              <a:headEnd/>
              <a:tailEnd/>
            </a:ln>
          </p:spPr>
          <p:txBody>
            <a:bodyPr/>
            <a:lstStyle/>
            <a:p>
              <a:endParaRPr lang="pt-BR"/>
            </a:p>
          </p:txBody>
        </p:sp>
        <p:sp>
          <p:nvSpPr>
            <p:cNvPr id="11293" name="Rectangle 29"/>
            <p:cNvSpPr>
              <a:spLocks noChangeArrowheads="1"/>
            </p:cNvSpPr>
            <p:nvPr/>
          </p:nvSpPr>
          <p:spPr bwMode="auto">
            <a:xfrm>
              <a:off x="2516" y="2774"/>
              <a:ext cx="162" cy="42"/>
            </a:xfrm>
            <a:prstGeom prst="rect">
              <a:avLst/>
            </a:prstGeom>
            <a:noFill/>
            <a:ln w="9525">
              <a:noFill/>
              <a:miter lim="800000"/>
              <a:headEnd/>
              <a:tailEnd/>
            </a:ln>
          </p:spPr>
          <p:txBody>
            <a:bodyPr wrap="none" lIns="0" tIns="0" rIns="0" bIns="0">
              <a:spAutoFit/>
            </a:bodyPr>
            <a:lstStyle/>
            <a:p>
              <a:r>
                <a:rPr lang="pt-BR" sz="700" b="1">
                  <a:solidFill>
                    <a:srgbClr val="3333CC"/>
                  </a:solidFill>
                  <a:latin typeface="Arial" pitchFamily="34" charset="0"/>
                </a:rPr>
                <a:t>Mastócito</a:t>
              </a:r>
              <a:endParaRPr lang="pt-BR"/>
            </a:p>
          </p:txBody>
        </p:sp>
        <p:sp>
          <p:nvSpPr>
            <p:cNvPr id="11294" name="Rectangle 30"/>
            <p:cNvSpPr>
              <a:spLocks noChangeArrowheads="1"/>
            </p:cNvSpPr>
            <p:nvPr/>
          </p:nvSpPr>
          <p:spPr bwMode="auto">
            <a:xfrm>
              <a:off x="2480" y="3055"/>
              <a:ext cx="281" cy="99"/>
            </a:xfrm>
            <a:prstGeom prst="rect">
              <a:avLst/>
            </a:prstGeom>
            <a:noFill/>
            <a:ln w="9525">
              <a:noFill/>
              <a:miter lim="800000"/>
              <a:headEnd/>
              <a:tailEnd/>
            </a:ln>
          </p:spPr>
          <p:txBody>
            <a:bodyPr/>
            <a:lstStyle/>
            <a:p>
              <a:endParaRPr lang="pt-BR"/>
            </a:p>
          </p:txBody>
        </p:sp>
        <p:sp>
          <p:nvSpPr>
            <p:cNvPr id="11295" name="Rectangle 31"/>
            <p:cNvSpPr>
              <a:spLocks noChangeArrowheads="1"/>
            </p:cNvSpPr>
            <p:nvPr/>
          </p:nvSpPr>
          <p:spPr bwMode="auto">
            <a:xfrm>
              <a:off x="2509" y="3136"/>
              <a:ext cx="133" cy="42"/>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Ativação</a:t>
              </a:r>
              <a:endParaRPr lang="pt-BR"/>
            </a:p>
          </p:txBody>
        </p:sp>
        <p:sp>
          <p:nvSpPr>
            <p:cNvPr id="11296" name="Rectangle 32"/>
            <p:cNvSpPr>
              <a:spLocks noChangeArrowheads="1"/>
            </p:cNvSpPr>
            <p:nvPr/>
          </p:nvSpPr>
          <p:spPr bwMode="auto">
            <a:xfrm>
              <a:off x="3297" y="2410"/>
              <a:ext cx="417" cy="238"/>
            </a:xfrm>
            <a:prstGeom prst="rect">
              <a:avLst/>
            </a:prstGeom>
            <a:noFill/>
            <a:ln w="9525">
              <a:noFill/>
              <a:miter lim="800000"/>
              <a:headEnd/>
              <a:tailEnd/>
            </a:ln>
          </p:spPr>
          <p:txBody>
            <a:bodyPr/>
            <a:lstStyle/>
            <a:p>
              <a:endParaRPr lang="pt-BR"/>
            </a:p>
          </p:txBody>
        </p:sp>
        <p:sp>
          <p:nvSpPr>
            <p:cNvPr id="11297" name="Rectangle 33"/>
            <p:cNvSpPr>
              <a:spLocks noChangeArrowheads="1"/>
            </p:cNvSpPr>
            <p:nvPr/>
          </p:nvSpPr>
          <p:spPr bwMode="auto">
            <a:xfrm>
              <a:off x="3331" y="2429"/>
              <a:ext cx="210" cy="42"/>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Liberação de </a:t>
              </a:r>
              <a:endParaRPr lang="pt-BR"/>
            </a:p>
          </p:txBody>
        </p:sp>
        <p:sp>
          <p:nvSpPr>
            <p:cNvPr id="11298" name="Rectangle 34"/>
            <p:cNvSpPr>
              <a:spLocks noChangeArrowheads="1"/>
            </p:cNvSpPr>
            <p:nvPr/>
          </p:nvSpPr>
          <p:spPr bwMode="auto">
            <a:xfrm>
              <a:off x="3347" y="2498"/>
              <a:ext cx="191" cy="42"/>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mediadores </a:t>
              </a:r>
              <a:endParaRPr lang="pt-BR"/>
            </a:p>
          </p:txBody>
        </p:sp>
        <p:sp>
          <p:nvSpPr>
            <p:cNvPr id="11299" name="Rectangle 35"/>
            <p:cNvSpPr>
              <a:spLocks noChangeArrowheads="1"/>
            </p:cNvSpPr>
            <p:nvPr/>
          </p:nvSpPr>
          <p:spPr bwMode="auto">
            <a:xfrm>
              <a:off x="3327" y="2567"/>
              <a:ext cx="216" cy="42"/>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1ªrios e 2ªrios</a:t>
              </a:r>
              <a:endParaRPr lang="pt-BR"/>
            </a:p>
          </p:txBody>
        </p:sp>
        <p:sp>
          <p:nvSpPr>
            <p:cNvPr id="11300" name="Rectangle 36"/>
            <p:cNvSpPr>
              <a:spLocks noChangeArrowheads="1"/>
            </p:cNvSpPr>
            <p:nvPr/>
          </p:nvSpPr>
          <p:spPr bwMode="auto">
            <a:xfrm>
              <a:off x="2938" y="2931"/>
              <a:ext cx="409" cy="169"/>
            </a:xfrm>
            <a:prstGeom prst="rect">
              <a:avLst/>
            </a:prstGeom>
            <a:noFill/>
            <a:ln w="9525">
              <a:noFill/>
              <a:miter lim="800000"/>
              <a:headEnd/>
              <a:tailEnd/>
            </a:ln>
          </p:spPr>
          <p:txBody>
            <a:bodyPr/>
            <a:lstStyle/>
            <a:p>
              <a:endParaRPr lang="pt-BR"/>
            </a:p>
          </p:txBody>
        </p:sp>
        <p:sp>
          <p:nvSpPr>
            <p:cNvPr id="11301" name="Rectangle 37"/>
            <p:cNvSpPr>
              <a:spLocks noChangeArrowheads="1"/>
            </p:cNvSpPr>
            <p:nvPr/>
          </p:nvSpPr>
          <p:spPr bwMode="auto">
            <a:xfrm>
              <a:off x="2968" y="2950"/>
              <a:ext cx="210" cy="41"/>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Liberação de </a:t>
              </a:r>
              <a:endParaRPr lang="pt-BR"/>
            </a:p>
          </p:txBody>
        </p:sp>
        <p:sp>
          <p:nvSpPr>
            <p:cNvPr id="11302" name="Rectangle 38"/>
            <p:cNvSpPr>
              <a:spLocks noChangeArrowheads="1"/>
            </p:cNvSpPr>
            <p:nvPr/>
          </p:nvSpPr>
          <p:spPr bwMode="auto">
            <a:xfrm>
              <a:off x="3032" y="3019"/>
              <a:ext cx="133" cy="41"/>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grânulos</a:t>
              </a:r>
              <a:endParaRPr lang="pt-BR"/>
            </a:p>
          </p:txBody>
        </p:sp>
        <p:sp>
          <p:nvSpPr>
            <p:cNvPr id="11303" name="Rectangle 39"/>
            <p:cNvSpPr>
              <a:spLocks noChangeArrowheads="1"/>
            </p:cNvSpPr>
            <p:nvPr/>
          </p:nvSpPr>
          <p:spPr bwMode="auto">
            <a:xfrm>
              <a:off x="3434" y="2683"/>
              <a:ext cx="545" cy="583"/>
            </a:xfrm>
            <a:prstGeom prst="rect">
              <a:avLst/>
            </a:prstGeom>
            <a:solidFill>
              <a:srgbClr val="FFCCCC"/>
            </a:solidFill>
            <a:ln w="9525">
              <a:noFill/>
              <a:miter lim="800000"/>
              <a:headEnd/>
              <a:tailEnd/>
            </a:ln>
          </p:spPr>
          <p:txBody>
            <a:bodyPr/>
            <a:lstStyle/>
            <a:p>
              <a:endParaRPr lang="pt-BR"/>
            </a:p>
          </p:txBody>
        </p:sp>
        <p:sp>
          <p:nvSpPr>
            <p:cNvPr id="11304" name="Rectangle 40"/>
            <p:cNvSpPr>
              <a:spLocks noChangeArrowheads="1"/>
            </p:cNvSpPr>
            <p:nvPr/>
          </p:nvSpPr>
          <p:spPr bwMode="auto">
            <a:xfrm>
              <a:off x="3464" y="2710"/>
              <a:ext cx="26" cy="36"/>
            </a:xfrm>
            <a:prstGeom prst="rect">
              <a:avLst/>
            </a:prstGeom>
            <a:noFill/>
            <a:ln w="9525">
              <a:noFill/>
              <a:miter lim="800000"/>
              <a:headEnd/>
              <a:tailEnd/>
            </a:ln>
          </p:spPr>
          <p:txBody>
            <a:bodyPr wrap="none" lIns="0" tIns="0" rIns="0" bIns="0">
              <a:spAutoFit/>
            </a:bodyPr>
            <a:lstStyle/>
            <a:p>
              <a:r>
                <a:rPr lang="pt-BR" sz="600">
                  <a:solidFill>
                    <a:srgbClr val="800000"/>
                  </a:solidFill>
                  <a:latin typeface="Monotype Sorts" charset="2"/>
                </a:rPr>
                <a:t>v</a:t>
              </a:r>
              <a:endParaRPr lang="pt-BR"/>
            </a:p>
          </p:txBody>
        </p:sp>
        <p:sp>
          <p:nvSpPr>
            <p:cNvPr id="11305" name="Rectangle 41"/>
            <p:cNvSpPr>
              <a:spLocks noChangeArrowheads="1"/>
            </p:cNvSpPr>
            <p:nvPr/>
          </p:nvSpPr>
          <p:spPr bwMode="auto">
            <a:xfrm>
              <a:off x="3524" y="2702"/>
              <a:ext cx="164" cy="42"/>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edema  da</a:t>
              </a:r>
              <a:endParaRPr lang="pt-BR"/>
            </a:p>
          </p:txBody>
        </p:sp>
        <p:sp>
          <p:nvSpPr>
            <p:cNvPr id="11306" name="Rectangle 42"/>
            <p:cNvSpPr>
              <a:spLocks noChangeArrowheads="1"/>
            </p:cNvSpPr>
            <p:nvPr/>
          </p:nvSpPr>
          <p:spPr bwMode="auto">
            <a:xfrm>
              <a:off x="3524" y="2771"/>
              <a:ext cx="122" cy="42"/>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mucosa</a:t>
              </a:r>
              <a:endParaRPr lang="pt-BR"/>
            </a:p>
          </p:txBody>
        </p:sp>
        <p:sp>
          <p:nvSpPr>
            <p:cNvPr id="11307" name="Rectangle 43"/>
            <p:cNvSpPr>
              <a:spLocks noChangeArrowheads="1"/>
            </p:cNvSpPr>
            <p:nvPr/>
          </p:nvSpPr>
          <p:spPr bwMode="auto">
            <a:xfrm>
              <a:off x="3464" y="2848"/>
              <a:ext cx="26" cy="36"/>
            </a:xfrm>
            <a:prstGeom prst="rect">
              <a:avLst/>
            </a:prstGeom>
            <a:noFill/>
            <a:ln w="9525">
              <a:noFill/>
              <a:miter lim="800000"/>
              <a:headEnd/>
              <a:tailEnd/>
            </a:ln>
          </p:spPr>
          <p:txBody>
            <a:bodyPr wrap="none" lIns="0" tIns="0" rIns="0" bIns="0">
              <a:spAutoFit/>
            </a:bodyPr>
            <a:lstStyle/>
            <a:p>
              <a:r>
                <a:rPr lang="pt-BR" sz="600">
                  <a:solidFill>
                    <a:srgbClr val="800000"/>
                  </a:solidFill>
                  <a:latin typeface="Monotype Sorts" charset="2"/>
                </a:rPr>
                <a:t>v</a:t>
              </a:r>
              <a:endParaRPr lang="pt-BR"/>
            </a:p>
          </p:txBody>
        </p:sp>
        <p:sp>
          <p:nvSpPr>
            <p:cNvPr id="11308" name="Rectangle 44"/>
            <p:cNvSpPr>
              <a:spLocks noChangeArrowheads="1"/>
            </p:cNvSpPr>
            <p:nvPr/>
          </p:nvSpPr>
          <p:spPr bwMode="auto">
            <a:xfrm>
              <a:off x="3524" y="2840"/>
              <a:ext cx="189" cy="41"/>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secreção de</a:t>
              </a:r>
              <a:endParaRPr lang="pt-BR"/>
            </a:p>
          </p:txBody>
        </p:sp>
        <p:sp>
          <p:nvSpPr>
            <p:cNvPr id="11309" name="Rectangle 45"/>
            <p:cNvSpPr>
              <a:spLocks noChangeArrowheads="1"/>
            </p:cNvSpPr>
            <p:nvPr/>
          </p:nvSpPr>
          <p:spPr bwMode="auto">
            <a:xfrm>
              <a:off x="3524" y="2909"/>
              <a:ext cx="85" cy="41"/>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muco</a:t>
              </a:r>
              <a:endParaRPr lang="pt-BR"/>
            </a:p>
          </p:txBody>
        </p:sp>
        <p:sp>
          <p:nvSpPr>
            <p:cNvPr id="11310" name="Rectangle 46"/>
            <p:cNvSpPr>
              <a:spLocks noChangeArrowheads="1"/>
            </p:cNvSpPr>
            <p:nvPr/>
          </p:nvSpPr>
          <p:spPr bwMode="auto">
            <a:xfrm>
              <a:off x="3464" y="2986"/>
              <a:ext cx="26" cy="36"/>
            </a:xfrm>
            <a:prstGeom prst="rect">
              <a:avLst/>
            </a:prstGeom>
            <a:noFill/>
            <a:ln w="9525">
              <a:noFill/>
              <a:miter lim="800000"/>
              <a:headEnd/>
              <a:tailEnd/>
            </a:ln>
          </p:spPr>
          <p:txBody>
            <a:bodyPr wrap="none" lIns="0" tIns="0" rIns="0" bIns="0">
              <a:spAutoFit/>
            </a:bodyPr>
            <a:lstStyle/>
            <a:p>
              <a:r>
                <a:rPr lang="pt-BR" sz="600">
                  <a:solidFill>
                    <a:srgbClr val="800000"/>
                  </a:solidFill>
                  <a:latin typeface="Monotype Sorts" charset="2"/>
                </a:rPr>
                <a:t>v</a:t>
              </a:r>
              <a:endParaRPr lang="pt-BR"/>
            </a:p>
          </p:txBody>
        </p:sp>
        <p:sp>
          <p:nvSpPr>
            <p:cNvPr id="11311" name="Rectangle 47"/>
            <p:cNvSpPr>
              <a:spLocks noChangeArrowheads="1"/>
            </p:cNvSpPr>
            <p:nvPr/>
          </p:nvSpPr>
          <p:spPr bwMode="auto">
            <a:xfrm>
              <a:off x="3524" y="2978"/>
              <a:ext cx="179" cy="41"/>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infiltrado de</a:t>
              </a:r>
              <a:endParaRPr lang="pt-BR"/>
            </a:p>
          </p:txBody>
        </p:sp>
        <p:sp>
          <p:nvSpPr>
            <p:cNvPr id="11312" name="Rectangle 48"/>
            <p:cNvSpPr>
              <a:spLocks noChangeArrowheads="1"/>
            </p:cNvSpPr>
            <p:nvPr/>
          </p:nvSpPr>
          <p:spPr bwMode="auto">
            <a:xfrm>
              <a:off x="3524" y="3048"/>
              <a:ext cx="154" cy="42"/>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leucocitos</a:t>
              </a:r>
              <a:endParaRPr lang="pt-BR"/>
            </a:p>
          </p:txBody>
        </p:sp>
        <p:sp>
          <p:nvSpPr>
            <p:cNvPr id="11313" name="Rectangle 49"/>
            <p:cNvSpPr>
              <a:spLocks noChangeArrowheads="1"/>
            </p:cNvSpPr>
            <p:nvPr/>
          </p:nvSpPr>
          <p:spPr bwMode="auto">
            <a:xfrm>
              <a:off x="3464" y="3125"/>
              <a:ext cx="26" cy="36"/>
            </a:xfrm>
            <a:prstGeom prst="rect">
              <a:avLst/>
            </a:prstGeom>
            <a:noFill/>
            <a:ln w="9525">
              <a:noFill/>
              <a:miter lim="800000"/>
              <a:headEnd/>
              <a:tailEnd/>
            </a:ln>
          </p:spPr>
          <p:txBody>
            <a:bodyPr wrap="none" lIns="0" tIns="0" rIns="0" bIns="0">
              <a:spAutoFit/>
            </a:bodyPr>
            <a:lstStyle/>
            <a:p>
              <a:r>
                <a:rPr lang="pt-BR" sz="600">
                  <a:solidFill>
                    <a:srgbClr val="800000"/>
                  </a:solidFill>
                  <a:latin typeface="Monotype Sorts" charset="2"/>
                </a:rPr>
                <a:t>v</a:t>
              </a:r>
              <a:endParaRPr lang="pt-BR"/>
            </a:p>
          </p:txBody>
        </p:sp>
        <p:sp>
          <p:nvSpPr>
            <p:cNvPr id="11314" name="Rectangle 50"/>
            <p:cNvSpPr>
              <a:spLocks noChangeArrowheads="1"/>
            </p:cNvSpPr>
            <p:nvPr/>
          </p:nvSpPr>
          <p:spPr bwMode="auto">
            <a:xfrm>
              <a:off x="3524" y="3117"/>
              <a:ext cx="209" cy="42"/>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lesão epitelial</a:t>
              </a:r>
              <a:endParaRPr lang="pt-BR"/>
            </a:p>
          </p:txBody>
        </p:sp>
        <p:sp>
          <p:nvSpPr>
            <p:cNvPr id="11315" name="Rectangle 51"/>
            <p:cNvSpPr>
              <a:spLocks noChangeArrowheads="1"/>
            </p:cNvSpPr>
            <p:nvPr/>
          </p:nvSpPr>
          <p:spPr bwMode="auto">
            <a:xfrm>
              <a:off x="3464" y="3194"/>
              <a:ext cx="26" cy="36"/>
            </a:xfrm>
            <a:prstGeom prst="rect">
              <a:avLst/>
            </a:prstGeom>
            <a:noFill/>
            <a:ln w="9525">
              <a:noFill/>
              <a:miter lim="800000"/>
              <a:headEnd/>
              <a:tailEnd/>
            </a:ln>
          </p:spPr>
          <p:txBody>
            <a:bodyPr wrap="none" lIns="0" tIns="0" rIns="0" bIns="0">
              <a:spAutoFit/>
            </a:bodyPr>
            <a:lstStyle/>
            <a:p>
              <a:r>
                <a:rPr lang="pt-BR" sz="600">
                  <a:solidFill>
                    <a:srgbClr val="800000"/>
                  </a:solidFill>
                  <a:latin typeface="Monotype Sorts" charset="2"/>
                </a:rPr>
                <a:t>v</a:t>
              </a:r>
              <a:endParaRPr lang="pt-BR"/>
            </a:p>
          </p:txBody>
        </p:sp>
        <p:sp>
          <p:nvSpPr>
            <p:cNvPr id="11316" name="Rectangle 52"/>
            <p:cNvSpPr>
              <a:spLocks noChangeArrowheads="1"/>
            </p:cNvSpPr>
            <p:nvPr/>
          </p:nvSpPr>
          <p:spPr bwMode="auto">
            <a:xfrm>
              <a:off x="3524" y="3186"/>
              <a:ext cx="247" cy="42"/>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broncoespasmo</a:t>
              </a:r>
              <a:endParaRPr lang="pt-BR"/>
            </a:p>
          </p:txBody>
        </p:sp>
        <p:sp>
          <p:nvSpPr>
            <p:cNvPr id="11317" name="Rectangle 53"/>
            <p:cNvSpPr>
              <a:spLocks noChangeArrowheads="1"/>
            </p:cNvSpPr>
            <p:nvPr/>
          </p:nvSpPr>
          <p:spPr bwMode="auto">
            <a:xfrm>
              <a:off x="1600" y="2708"/>
              <a:ext cx="237" cy="99"/>
            </a:xfrm>
            <a:prstGeom prst="rect">
              <a:avLst/>
            </a:prstGeom>
            <a:noFill/>
            <a:ln w="9525">
              <a:noFill/>
              <a:miter lim="800000"/>
              <a:headEnd/>
              <a:tailEnd/>
            </a:ln>
          </p:spPr>
          <p:txBody>
            <a:bodyPr/>
            <a:lstStyle/>
            <a:p>
              <a:endParaRPr lang="pt-BR"/>
            </a:p>
          </p:txBody>
        </p:sp>
        <p:sp>
          <p:nvSpPr>
            <p:cNvPr id="11318" name="Rectangle 54"/>
            <p:cNvSpPr>
              <a:spLocks noChangeArrowheads="1"/>
            </p:cNvSpPr>
            <p:nvPr/>
          </p:nvSpPr>
          <p:spPr bwMode="auto">
            <a:xfrm>
              <a:off x="1630" y="2726"/>
              <a:ext cx="54" cy="42"/>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B - </a:t>
              </a:r>
              <a:endParaRPr lang="pt-BR"/>
            </a:p>
          </p:txBody>
        </p:sp>
        <p:sp>
          <p:nvSpPr>
            <p:cNvPr id="11319" name="Rectangle 55"/>
            <p:cNvSpPr>
              <a:spLocks noChangeArrowheads="1"/>
            </p:cNvSpPr>
            <p:nvPr/>
          </p:nvSpPr>
          <p:spPr bwMode="auto">
            <a:xfrm>
              <a:off x="1719" y="2726"/>
              <a:ext cx="52" cy="42"/>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IgE</a:t>
              </a:r>
              <a:endParaRPr lang="pt-BR"/>
            </a:p>
          </p:txBody>
        </p:sp>
        <p:sp>
          <p:nvSpPr>
            <p:cNvPr id="11320" name="Rectangle 56"/>
            <p:cNvSpPr>
              <a:spLocks noChangeArrowheads="1"/>
            </p:cNvSpPr>
            <p:nvPr/>
          </p:nvSpPr>
          <p:spPr bwMode="auto">
            <a:xfrm>
              <a:off x="2046" y="2584"/>
              <a:ext cx="147" cy="99"/>
            </a:xfrm>
            <a:prstGeom prst="rect">
              <a:avLst/>
            </a:prstGeom>
            <a:noFill/>
            <a:ln w="9525">
              <a:noFill/>
              <a:miter lim="800000"/>
              <a:headEnd/>
              <a:tailEnd/>
            </a:ln>
          </p:spPr>
          <p:txBody>
            <a:bodyPr/>
            <a:lstStyle/>
            <a:p>
              <a:endParaRPr lang="pt-BR"/>
            </a:p>
          </p:txBody>
        </p:sp>
        <p:sp>
          <p:nvSpPr>
            <p:cNvPr id="11321" name="Rectangle 57"/>
            <p:cNvSpPr>
              <a:spLocks noChangeArrowheads="1"/>
            </p:cNvSpPr>
            <p:nvPr/>
          </p:nvSpPr>
          <p:spPr bwMode="auto">
            <a:xfrm>
              <a:off x="2076" y="2602"/>
              <a:ext cx="52" cy="42"/>
            </a:xfrm>
            <a:prstGeom prst="rect">
              <a:avLst/>
            </a:prstGeom>
            <a:noFill/>
            <a:ln w="9525">
              <a:noFill/>
              <a:miter lim="800000"/>
              <a:headEnd/>
              <a:tailEnd/>
            </a:ln>
          </p:spPr>
          <p:txBody>
            <a:bodyPr wrap="none" lIns="0" tIns="0" rIns="0" bIns="0">
              <a:spAutoFit/>
            </a:bodyPr>
            <a:lstStyle/>
            <a:p>
              <a:r>
                <a:rPr lang="pt-BR" sz="700">
                  <a:solidFill>
                    <a:srgbClr val="000000"/>
                  </a:solidFill>
                  <a:latin typeface="Arial" pitchFamily="34" charset="0"/>
                </a:rPr>
                <a:t>IgE</a:t>
              </a:r>
              <a:endParaRPr lang="pt-BR"/>
            </a:p>
          </p:txBody>
        </p:sp>
        <p:sp>
          <p:nvSpPr>
            <p:cNvPr id="11322" name="Rectangle 58"/>
            <p:cNvSpPr>
              <a:spLocks noChangeArrowheads="1"/>
            </p:cNvSpPr>
            <p:nvPr/>
          </p:nvSpPr>
          <p:spPr bwMode="auto">
            <a:xfrm>
              <a:off x="2661" y="1642"/>
              <a:ext cx="9" cy="669"/>
            </a:xfrm>
            <a:prstGeom prst="rect">
              <a:avLst/>
            </a:prstGeom>
            <a:solidFill>
              <a:srgbClr val="BE0000"/>
            </a:solidFill>
            <a:ln w="9525">
              <a:noFill/>
              <a:miter lim="800000"/>
              <a:headEnd/>
              <a:tailEnd/>
            </a:ln>
          </p:spPr>
          <p:txBody>
            <a:bodyPr/>
            <a:lstStyle/>
            <a:p>
              <a:endParaRPr lang="pt-BR"/>
            </a:p>
          </p:txBody>
        </p:sp>
        <p:sp>
          <p:nvSpPr>
            <p:cNvPr id="11323" name="Rectangle 59"/>
            <p:cNvSpPr>
              <a:spLocks noChangeArrowheads="1"/>
            </p:cNvSpPr>
            <p:nvPr/>
          </p:nvSpPr>
          <p:spPr bwMode="auto">
            <a:xfrm>
              <a:off x="2665" y="2306"/>
              <a:ext cx="149" cy="10"/>
            </a:xfrm>
            <a:prstGeom prst="rect">
              <a:avLst/>
            </a:prstGeom>
            <a:solidFill>
              <a:srgbClr val="BE0000"/>
            </a:solidFill>
            <a:ln w="9525">
              <a:noFill/>
              <a:miter lim="800000"/>
              <a:headEnd/>
              <a:tailEnd/>
            </a:ln>
          </p:spPr>
          <p:txBody>
            <a:bodyPr/>
            <a:lstStyle/>
            <a:p>
              <a:endParaRPr lang="pt-BR"/>
            </a:p>
          </p:txBody>
        </p:sp>
        <p:sp>
          <p:nvSpPr>
            <p:cNvPr id="11324" name="Rectangle 60"/>
            <p:cNvSpPr>
              <a:spLocks noChangeArrowheads="1"/>
            </p:cNvSpPr>
            <p:nvPr/>
          </p:nvSpPr>
          <p:spPr bwMode="auto">
            <a:xfrm>
              <a:off x="2809" y="2311"/>
              <a:ext cx="10" cy="1140"/>
            </a:xfrm>
            <a:prstGeom prst="rect">
              <a:avLst/>
            </a:prstGeom>
            <a:solidFill>
              <a:srgbClr val="BE0000"/>
            </a:solidFill>
            <a:ln w="9525">
              <a:noFill/>
              <a:miter lim="800000"/>
              <a:headEnd/>
              <a:tailEnd/>
            </a:ln>
          </p:spPr>
          <p:txBody>
            <a:bodyPr/>
            <a:lstStyle/>
            <a:p>
              <a:endParaRPr lang="pt-BR"/>
            </a:p>
          </p:txBody>
        </p:sp>
        <p:sp>
          <p:nvSpPr>
            <p:cNvPr id="11325" name="Rectangle 61"/>
            <p:cNvSpPr>
              <a:spLocks noChangeArrowheads="1"/>
            </p:cNvSpPr>
            <p:nvPr/>
          </p:nvSpPr>
          <p:spPr bwMode="auto">
            <a:xfrm>
              <a:off x="1203" y="1617"/>
              <a:ext cx="837" cy="149"/>
            </a:xfrm>
            <a:prstGeom prst="rect">
              <a:avLst/>
            </a:prstGeom>
            <a:noFill/>
            <a:ln w="9525">
              <a:noFill/>
              <a:miter lim="800000"/>
              <a:headEnd/>
              <a:tailEnd/>
            </a:ln>
          </p:spPr>
          <p:txBody>
            <a:bodyPr/>
            <a:lstStyle/>
            <a:p>
              <a:endParaRPr lang="pt-BR"/>
            </a:p>
          </p:txBody>
        </p:sp>
        <p:sp>
          <p:nvSpPr>
            <p:cNvPr id="11326" name="Rectangle 62"/>
            <p:cNvSpPr>
              <a:spLocks noChangeArrowheads="1"/>
            </p:cNvSpPr>
            <p:nvPr/>
          </p:nvSpPr>
          <p:spPr bwMode="auto">
            <a:xfrm>
              <a:off x="1233" y="1570"/>
              <a:ext cx="649" cy="71"/>
            </a:xfrm>
            <a:prstGeom prst="rect">
              <a:avLst/>
            </a:prstGeom>
            <a:noFill/>
            <a:ln w="9525">
              <a:noFill/>
              <a:miter lim="800000"/>
              <a:headEnd/>
              <a:tailEnd/>
            </a:ln>
          </p:spPr>
          <p:txBody>
            <a:bodyPr wrap="none" lIns="0" tIns="0" rIns="0" bIns="0">
              <a:spAutoFit/>
            </a:bodyPr>
            <a:lstStyle/>
            <a:p>
              <a:r>
                <a:rPr lang="pt-BR" sz="1200" b="1">
                  <a:latin typeface="Phyllis" charset="0"/>
                </a:rPr>
                <a:t>Fase de Sensibilização</a:t>
              </a:r>
              <a:endParaRPr lang="pt-BR"/>
            </a:p>
          </p:txBody>
        </p:sp>
        <p:sp>
          <p:nvSpPr>
            <p:cNvPr id="11327" name="Rectangle 63"/>
            <p:cNvSpPr>
              <a:spLocks noChangeArrowheads="1"/>
            </p:cNvSpPr>
            <p:nvPr/>
          </p:nvSpPr>
          <p:spPr bwMode="auto">
            <a:xfrm>
              <a:off x="2715" y="1617"/>
              <a:ext cx="531" cy="149"/>
            </a:xfrm>
            <a:prstGeom prst="rect">
              <a:avLst/>
            </a:prstGeom>
            <a:noFill/>
            <a:ln w="9525">
              <a:noFill/>
              <a:miter lim="800000"/>
              <a:headEnd/>
              <a:tailEnd/>
            </a:ln>
          </p:spPr>
          <p:txBody>
            <a:bodyPr/>
            <a:lstStyle/>
            <a:p>
              <a:endParaRPr lang="pt-BR"/>
            </a:p>
          </p:txBody>
        </p:sp>
        <p:sp>
          <p:nvSpPr>
            <p:cNvPr id="11328" name="Rectangle 64"/>
            <p:cNvSpPr>
              <a:spLocks noChangeArrowheads="1"/>
            </p:cNvSpPr>
            <p:nvPr/>
          </p:nvSpPr>
          <p:spPr bwMode="auto">
            <a:xfrm>
              <a:off x="2745" y="1570"/>
              <a:ext cx="373" cy="71"/>
            </a:xfrm>
            <a:prstGeom prst="rect">
              <a:avLst/>
            </a:prstGeom>
            <a:noFill/>
            <a:ln w="9525">
              <a:noFill/>
              <a:miter lim="800000"/>
              <a:headEnd/>
              <a:tailEnd/>
            </a:ln>
          </p:spPr>
          <p:txBody>
            <a:bodyPr wrap="none" lIns="0" tIns="0" rIns="0" bIns="0">
              <a:spAutoFit/>
            </a:bodyPr>
            <a:lstStyle/>
            <a:p>
              <a:r>
                <a:rPr lang="pt-BR" sz="1200" b="1">
                  <a:latin typeface="Phyllis" charset="0"/>
                </a:rPr>
                <a:t>Fase  Efetora</a:t>
              </a:r>
              <a:endParaRPr lang="pt-BR"/>
            </a:p>
          </p:txBody>
        </p:sp>
        <p:sp>
          <p:nvSpPr>
            <p:cNvPr id="11329" name="Rectangle 65"/>
            <p:cNvSpPr>
              <a:spLocks noChangeArrowheads="1"/>
            </p:cNvSpPr>
            <p:nvPr/>
          </p:nvSpPr>
          <p:spPr bwMode="auto">
            <a:xfrm>
              <a:off x="1947" y="1691"/>
              <a:ext cx="394" cy="100"/>
            </a:xfrm>
            <a:prstGeom prst="rect">
              <a:avLst/>
            </a:prstGeom>
            <a:noFill/>
            <a:ln w="9525">
              <a:noFill/>
              <a:miter lim="800000"/>
              <a:headEnd/>
              <a:tailEnd/>
            </a:ln>
          </p:spPr>
          <p:txBody>
            <a:bodyPr/>
            <a:lstStyle/>
            <a:p>
              <a:endParaRPr lang="pt-BR"/>
            </a:p>
          </p:txBody>
        </p:sp>
        <p:sp>
          <p:nvSpPr>
            <p:cNvPr id="11330" name="Rectangle 66"/>
            <p:cNvSpPr>
              <a:spLocks noChangeArrowheads="1"/>
            </p:cNvSpPr>
            <p:nvPr/>
          </p:nvSpPr>
          <p:spPr bwMode="auto">
            <a:xfrm>
              <a:off x="1977" y="1710"/>
              <a:ext cx="198" cy="41"/>
            </a:xfrm>
            <a:prstGeom prst="rect">
              <a:avLst/>
            </a:prstGeom>
            <a:noFill/>
            <a:ln w="9525">
              <a:noFill/>
              <a:miter lim="800000"/>
              <a:headEnd/>
              <a:tailEnd/>
            </a:ln>
          </p:spPr>
          <p:txBody>
            <a:bodyPr wrap="none" lIns="0" tIns="0" rIns="0" bIns="0">
              <a:spAutoFit/>
            </a:bodyPr>
            <a:lstStyle/>
            <a:p>
              <a:r>
                <a:rPr lang="pt-BR" sz="700">
                  <a:solidFill>
                    <a:srgbClr val="000000"/>
                  </a:solidFill>
                  <a:latin typeface="Zurich Lt BT" charset="0"/>
                </a:rPr>
                <a:t>1ª exposição</a:t>
              </a:r>
              <a:endParaRPr lang="pt-BR"/>
            </a:p>
          </p:txBody>
        </p:sp>
        <p:sp>
          <p:nvSpPr>
            <p:cNvPr id="11331" name="Rectangle 67"/>
            <p:cNvSpPr>
              <a:spLocks noChangeArrowheads="1"/>
            </p:cNvSpPr>
            <p:nvPr/>
          </p:nvSpPr>
          <p:spPr bwMode="auto">
            <a:xfrm>
              <a:off x="3136" y="1691"/>
              <a:ext cx="395" cy="100"/>
            </a:xfrm>
            <a:prstGeom prst="rect">
              <a:avLst/>
            </a:prstGeom>
            <a:noFill/>
            <a:ln w="9525">
              <a:noFill/>
              <a:miter lim="800000"/>
              <a:headEnd/>
              <a:tailEnd/>
            </a:ln>
          </p:spPr>
          <p:txBody>
            <a:bodyPr/>
            <a:lstStyle/>
            <a:p>
              <a:endParaRPr lang="pt-BR"/>
            </a:p>
          </p:txBody>
        </p:sp>
        <p:sp>
          <p:nvSpPr>
            <p:cNvPr id="11332" name="Rectangle 68"/>
            <p:cNvSpPr>
              <a:spLocks noChangeArrowheads="1"/>
            </p:cNvSpPr>
            <p:nvPr/>
          </p:nvSpPr>
          <p:spPr bwMode="auto">
            <a:xfrm>
              <a:off x="3166" y="1710"/>
              <a:ext cx="198" cy="41"/>
            </a:xfrm>
            <a:prstGeom prst="rect">
              <a:avLst/>
            </a:prstGeom>
            <a:noFill/>
            <a:ln w="9525">
              <a:noFill/>
              <a:miter lim="800000"/>
              <a:headEnd/>
              <a:tailEnd/>
            </a:ln>
          </p:spPr>
          <p:txBody>
            <a:bodyPr wrap="none" lIns="0" tIns="0" rIns="0" bIns="0">
              <a:spAutoFit/>
            </a:bodyPr>
            <a:lstStyle/>
            <a:p>
              <a:r>
                <a:rPr lang="pt-BR" sz="700">
                  <a:solidFill>
                    <a:srgbClr val="000000"/>
                  </a:solidFill>
                  <a:latin typeface="Zurich Lt BT" charset="0"/>
                </a:rPr>
                <a:t>2ª exposição</a:t>
              </a:r>
              <a:endParaRPr lang="pt-B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Folhas">
  <a:themeElements>
    <a:clrScheme name="Folhas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Folhas">
      <a:majorFont>
        <a:latin typeface="Souvenir Lt BT"/>
        <a:ea typeface=""/>
        <a:cs typeface=""/>
      </a:majorFont>
      <a:minorFont>
        <a:latin typeface="Souvenir Lt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lhas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Folhas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Folhas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Folhas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Folhas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Folhas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Folhas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Folhas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Folhas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Folhas</Template>
  <TotalTime>1357</TotalTime>
  <Words>2123</Words>
  <Application>Microsoft Office PowerPoint</Application>
  <PresentationFormat>Apresentação na tela (4:3)</PresentationFormat>
  <Paragraphs>293</Paragraphs>
  <Slides>35</Slides>
  <Notes>22</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35</vt:i4>
      </vt:variant>
    </vt:vector>
  </HeadingPairs>
  <TitlesOfParts>
    <vt:vector size="46" baseType="lpstr">
      <vt:lpstr>Times New Roman</vt:lpstr>
      <vt:lpstr>Arial</vt:lpstr>
      <vt:lpstr>Souvenir Lt BT</vt:lpstr>
      <vt:lpstr>Wingdings</vt:lpstr>
      <vt:lpstr>Pristina</vt:lpstr>
      <vt:lpstr>Phyllis</vt:lpstr>
      <vt:lpstr>Zurich Lt BT</vt:lpstr>
      <vt:lpstr>Monotype Sorts</vt:lpstr>
      <vt:lpstr>Symbol</vt:lpstr>
      <vt:lpstr>Tahoma</vt:lpstr>
      <vt:lpstr>Folhas</vt:lpstr>
      <vt:lpstr>Hipersensibilidades</vt:lpstr>
      <vt:lpstr>Hipersensibilidades</vt:lpstr>
      <vt:lpstr>Hipersensibilidades</vt:lpstr>
      <vt:lpstr>Hipersensibilidade I</vt:lpstr>
      <vt:lpstr>Hipersensibilidade I</vt:lpstr>
      <vt:lpstr>Hipersensibilidade I</vt:lpstr>
      <vt:lpstr>Slide 7</vt:lpstr>
      <vt:lpstr>Slide 8</vt:lpstr>
      <vt:lpstr>Slide 9</vt:lpstr>
      <vt:lpstr>Hipersensibilidade I</vt:lpstr>
      <vt:lpstr>Hipersensibilidade I</vt:lpstr>
      <vt:lpstr>Hipersensibilidade II</vt:lpstr>
      <vt:lpstr>Hipersensibilidade II</vt:lpstr>
      <vt:lpstr>Hipersensibilidade II</vt:lpstr>
      <vt:lpstr>Hipersensibilidade II</vt:lpstr>
      <vt:lpstr>Slide 16</vt:lpstr>
      <vt:lpstr>Slide 17</vt:lpstr>
      <vt:lpstr>Slide 18</vt:lpstr>
      <vt:lpstr>Slide 19</vt:lpstr>
      <vt:lpstr>Penfigóide bolhoso</vt:lpstr>
      <vt:lpstr>Slide 21</vt:lpstr>
      <vt:lpstr>Epiderme </vt:lpstr>
      <vt:lpstr>Hipersensibilidade III</vt:lpstr>
      <vt:lpstr>Hipersensibilidade III</vt:lpstr>
      <vt:lpstr>Hipersensibilidade III</vt:lpstr>
      <vt:lpstr>Hipersensibilidade III</vt:lpstr>
      <vt:lpstr>Glomerulonefrite  Proliferativa</vt:lpstr>
      <vt:lpstr>Glomerulonefrite  Membranosa</vt:lpstr>
      <vt:lpstr>Púrpura Hemorrágica</vt:lpstr>
      <vt:lpstr>Hipersensibilidade IV</vt:lpstr>
      <vt:lpstr>Hipersensibilidades IV</vt:lpstr>
      <vt:lpstr>Hipersensibilidades - Mecanismos</vt:lpstr>
      <vt:lpstr>Infiltrado granulomatoso</vt:lpstr>
      <vt:lpstr>Infiltrado granulomatoso</vt:lpstr>
      <vt:lpstr>Slide 35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Cristina Gevehr Fernandes</dc:creator>
  <cp:lastModifiedBy>Hkn</cp:lastModifiedBy>
  <cp:revision>125</cp:revision>
  <dcterms:created xsi:type="dcterms:W3CDTF">1980-01-29T02:24:09Z</dcterms:created>
  <dcterms:modified xsi:type="dcterms:W3CDTF">2009-12-04T12:52:05Z</dcterms:modified>
</cp:coreProperties>
</file>